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98" r:id="rId1"/>
    <p:sldMasterId id="2147483672" r:id="rId2"/>
    <p:sldMasterId id="2147483710" r:id="rId3"/>
    <p:sldMasterId id="2147483733" r:id="rId4"/>
    <p:sldMasterId id="2147483720" r:id="rId5"/>
  </p:sldMasterIdLst>
  <p:notesMasterIdLst>
    <p:notesMasterId r:id="rId57"/>
  </p:notesMasterIdLst>
  <p:handoutMasterIdLst>
    <p:handoutMasterId r:id="rId58"/>
  </p:handoutMasterIdLst>
  <p:sldIdLst>
    <p:sldId id="256" r:id="rId6"/>
    <p:sldId id="344" r:id="rId7"/>
    <p:sldId id="345" r:id="rId8"/>
    <p:sldId id="346" r:id="rId9"/>
    <p:sldId id="347" r:id="rId10"/>
    <p:sldId id="336" r:id="rId11"/>
    <p:sldId id="349" r:id="rId12"/>
    <p:sldId id="338" r:id="rId13"/>
    <p:sldId id="339" r:id="rId14"/>
    <p:sldId id="340" r:id="rId15"/>
    <p:sldId id="341" r:id="rId16"/>
    <p:sldId id="342" r:id="rId17"/>
    <p:sldId id="343" r:id="rId18"/>
    <p:sldId id="330" r:id="rId19"/>
    <p:sldId id="271" r:id="rId20"/>
    <p:sldId id="265" r:id="rId21"/>
    <p:sldId id="268" r:id="rId22"/>
    <p:sldId id="266" r:id="rId23"/>
    <p:sldId id="269" r:id="rId24"/>
    <p:sldId id="273" r:id="rId25"/>
    <p:sldId id="267" r:id="rId26"/>
    <p:sldId id="272" r:id="rId27"/>
    <p:sldId id="277" r:id="rId28"/>
    <p:sldId id="278" r:id="rId29"/>
    <p:sldId id="279" r:id="rId30"/>
    <p:sldId id="274" r:id="rId31"/>
    <p:sldId id="281" r:id="rId32"/>
    <p:sldId id="282" r:id="rId33"/>
    <p:sldId id="283" r:id="rId34"/>
    <p:sldId id="284" r:id="rId35"/>
    <p:sldId id="291" r:id="rId36"/>
    <p:sldId id="292" r:id="rId37"/>
    <p:sldId id="297" r:id="rId38"/>
    <p:sldId id="298" r:id="rId39"/>
    <p:sldId id="303" r:id="rId40"/>
    <p:sldId id="306" r:id="rId41"/>
    <p:sldId id="308" r:id="rId42"/>
    <p:sldId id="309" r:id="rId43"/>
    <p:sldId id="310" r:id="rId44"/>
    <p:sldId id="311" r:id="rId45"/>
    <p:sldId id="312" r:id="rId46"/>
    <p:sldId id="329" r:id="rId47"/>
    <p:sldId id="314" r:id="rId48"/>
    <p:sldId id="315" r:id="rId49"/>
    <p:sldId id="316" r:id="rId50"/>
    <p:sldId id="318" r:id="rId51"/>
    <p:sldId id="319" r:id="rId52"/>
    <p:sldId id="320" r:id="rId53"/>
    <p:sldId id="322" r:id="rId54"/>
    <p:sldId id="348" r:id="rId55"/>
    <p:sldId id="327" r:id="rId56"/>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en Lutz" initials="" lastIdx="2" clrIdx="0"/>
  <p:cmAuthor id="1" name="Erin Ramsden" initials="" lastIdx="3" clrIdx="1"/>
  <p:cmAuthor id="2" name="Karine Shamlian" initials="" lastIdx="2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6565"/>
    <a:srgbClr val="105F9E"/>
    <a:srgbClr val="650000"/>
    <a:srgbClr val="EEA420"/>
    <a:srgbClr val="00652A"/>
    <a:srgbClr val="4BACC6"/>
    <a:srgbClr val="E43F4D"/>
    <a:srgbClr val="F0C424"/>
    <a:srgbClr val="45C1A4"/>
    <a:srgbClr val="0E7F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0" autoAdjust="0"/>
    <p:restoredTop sz="94191" autoAdjust="0"/>
  </p:normalViewPr>
  <p:slideViewPr>
    <p:cSldViewPr snapToGrid="0">
      <p:cViewPr varScale="1">
        <p:scale>
          <a:sx n="106" d="100"/>
          <a:sy n="106" d="100"/>
        </p:scale>
        <p:origin x="103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2" d="100"/>
          <a:sy n="52" d="100"/>
        </p:scale>
        <p:origin x="-1770"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2389892-E97A-4BE7-BA53-F8BEA1C4BD4D}" type="datetimeFigureOut">
              <a:rPr lang="en-US" smtClean="0">
                <a:ea typeface="Arial Unicode MS" panose="020B0604020202020204" pitchFamily="34" charset="-128"/>
                <a:cs typeface="Arial Unicode MS" panose="020B0604020202020204" pitchFamily="34" charset="-128"/>
              </a:rPr>
              <a:t>6/13/2016</a:t>
            </a:fld>
            <a:endParaRPr lang="en-US" dirty="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36C20532-7156-49D8-A598-F0D1F5149ACF}" type="slidenum">
              <a:rPr lang="en-US" smtClean="0">
                <a:ea typeface="Arial Unicode MS" panose="020B0604020202020204" pitchFamily="34" charset="-128"/>
                <a:cs typeface="Arial Unicode MS" panose="020B0604020202020204" pitchFamily="34" charset="-128"/>
              </a:rPr>
              <a:t>‹#›</a:t>
            </a:fld>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81052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wrap="square" lIns="92492" tIns="46246" rIns="92492" bIns="46246" numCol="1" anchor="t"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6EEEC6D6-84E9-2A45-AAD0-C6F678D04CC5}" type="datetimeFigureOut">
              <a:rPr lang="en-US" smtClean="0"/>
              <a:pPr>
                <a:defRPr/>
              </a:pPr>
              <a:t>6/13/2016</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E48EB148-ED04-4947-A9B6-19109EE1FB88}" type="slidenum">
              <a:rPr lang="en-US" smtClean="0"/>
              <a:pPr>
                <a:defRPr/>
              </a:pPr>
              <a:t>‹#›</a:t>
            </a:fld>
            <a:endParaRPr lang="en-US" dirty="0"/>
          </a:p>
        </p:txBody>
      </p:sp>
    </p:spTree>
    <p:extLst>
      <p:ext uri="{BB962C8B-B14F-4D97-AF65-F5344CB8AC3E}">
        <p14:creationId xmlns:p14="http://schemas.microsoft.com/office/powerpoint/2010/main" val="2436981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Arial Unicode MS" panose="020B0604020202020204" pitchFamily="34" charset="-128"/>
      </a:defRPr>
    </a:lvl1pPr>
    <a:lvl2pPr marL="4572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a:t>
            </a:fld>
            <a:endParaRPr lang="en-US" dirty="0"/>
          </a:p>
        </p:txBody>
      </p:sp>
    </p:spTree>
    <p:extLst>
      <p:ext uri="{BB962C8B-B14F-4D97-AF65-F5344CB8AC3E}">
        <p14:creationId xmlns:p14="http://schemas.microsoft.com/office/powerpoint/2010/main" val="52177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Commitments: </a:t>
            </a:r>
            <a:r>
              <a:rPr lang="en-US" dirty="0"/>
              <a:t>Projects that did not receive a commitment will now be granted a commitment based on their initial enrollment date provided they submitted a valid permit with the application.</a:t>
            </a:r>
            <a:endParaRPr lang="en-US" b="1" dirty="0" smtClean="0"/>
          </a:p>
          <a:p>
            <a:endParaRPr lang="en-US" b="1" dirty="0" smtClean="0"/>
          </a:p>
          <a:p>
            <a:r>
              <a:rPr lang="en-US" b="1" dirty="0" smtClean="0"/>
              <a:t>UDRH</a:t>
            </a:r>
            <a:r>
              <a:rPr lang="en-US" dirty="0" smtClean="0"/>
              <a:t>: </a:t>
            </a:r>
            <a:r>
              <a:rPr lang="en-US" dirty="0"/>
              <a:t>develop new User Defined Reference Homes (UDRH), which are used to estimate savings for homes that receive permits under the new code and incorporate them in the NJ Protocols. These new UDRHs will be developed over the first two quarters of FY17.</a:t>
            </a:r>
          </a:p>
          <a:p>
            <a:endParaRPr lang="en-US" dirty="0" smtClean="0"/>
          </a:p>
          <a:p>
            <a:r>
              <a:rPr lang="en-US" b="1" dirty="0" smtClean="0"/>
              <a:t>ZERH</a:t>
            </a:r>
            <a:r>
              <a:rPr lang="en-US" dirty="0" smtClean="0"/>
              <a:t>: </a:t>
            </a:r>
            <a:r>
              <a:rPr lang="en-US" dirty="0"/>
              <a:t>work in close collaboration with the U.S. Department of Energy (DOE) to identify the challenges of participating in the Zero Energy Ready Homes (ZERH). Understanding the challenges that builders face will allow the Team to develop program initiatives to increase participation in that segment of the program.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22</a:t>
            </a:fld>
            <a:endParaRPr lang="en-US" dirty="0"/>
          </a:p>
        </p:txBody>
      </p:sp>
    </p:spTree>
    <p:extLst>
      <p:ext uri="{BB962C8B-B14F-4D97-AF65-F5344CB8AC3E}">
        <p14:creationId xmlns:p14="http://schemas.microsoft.com/office/powerpoint/2010/main" val="1140175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26</a:t>
            </a:fld>
            <a:endParaRPr lang="en-US" dirty="0"/>
          </a:p>
        </p:txBody>
      </p:sp>
    </p:spTree>
    <p:extLst>
      <p:ext uri="{BB962C8B-B14F-4D97-AF65-F5344CB8AC3E}">
        <p14:creationId xmlns:p14="http://schemas.microsoft.com/office/powerpoint/2010/main" val="1562000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7/8/2014</a:t>
            </a:r>
            <a:endParaRPr lang="en-US" dirty="0"/>
          </a:p>
        </p:txBody>
      </p:sp>
      <p:sp>
        <p:nvSpPr>
          <p:cNvPr id="5" name="Slide Number Placeholder 4"/>
          <p:cNvSpPr>
            <a:spLocks noGrp="1"/>
          </p:cNvSpPr>
          <p:nvPr>
            <p:ph type="sldNum" sz="quarter" idx="11"/>
          </p:nvPr>
        </p:nvSpPr>
        <p:spPr/>
        <p:txBody>
          <a:bodyPr/>
          <a:lstStyle/>
          <a:p>
            <a:pPr>
              <a:defRPr/>
            </a:pPr>
            <a:fld id="{B5BE6460-ECD1-4AB0-B2C6-F3CB58441B6E}" type="slidenum">
              <a:rPr lang="en-US" smtClean="0"/>
              <a:pPr>
                <a:defRPr/>
              </a:pPr>
              <a:t>31</a:t>
            </a:fld>
            <a:endParaRPr lang="en-US" dirty="0"/>
          </a:p>
        </p:txBody>
      </p:sp>
    </p:spTree>
    <p:extLst>
      <p:ext uri="{BB962C8B-B14F-4D97-AF65-F5344CB8AC3E}">
        <p14:creationId xmlns:p14="http://schemas.microsoft.com/office/powerpoint/2010/main" val="2398919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7/8/2014</a:t>
            </a:r>
            <a:endParaRPr lang="en-US" dirty="0"/>
          </a:p>
        </p:txBody>
      </p:sp>
      <p:sp>
        <p:nvSpPr>
          <p:cNvPr id="5" name="Slide Number Placeholder 4"/>
          <p:cNvSpPr>
            <a:spLocks noGrp="1"/>
          </p:cNvSpPr>
          <p:nvPr>
            <p:ph type="sldNum" sz="quarter" idx="11"/>
          </p:nvPr>
        </p:nvSpPr>
        <p:spPr/>
        <p:txBody>
          <a:bodyPr/>
          <a:lstStyle/>
          <a:p>
            <a:pPr>
              <a:defRPr/>
            </a:pPr>
            <a:fld id="{B5BE6460-ECD1-4AB0-B2C6-F3CB58441B6E}" type="slidenum">
              <a:rPr lang="en-US" smtClean="0"/>
              <a:pPr>
                <a:defRPr/>
              </a:pPr>
              <a:t>33</a:t>
            </a:fld>
            <a:endParaRPr lang="en-US" dirty="0"/>
          </a:p>
        </p:txBody>
      </p:sp>
    </p:spTree>
    <p:extLst>
      <p:ext uri="{BB962C8B-B14F-4D97-AF65-F5344CB8AC3E}">
        <p14:creationId xmlns:p14="http://schemas.microsoft.com/office/powerpoint/2010/main" val="2490015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7/8/2014</a:t>
            </a:r>
            <a:endParaRPr lang="en-US" dirty="0"/>
          </a:p>
        </p:txBody>
      </p:sp>
      <p:sp>
        <p:nvSpPr>
          <p:cNvPr id="5" name="Slide Number Placeholder 4"/>
          <p:cNvSpPr>
            <a:spLocks noGrp="1"/>
          </p:cNvSpPr>
          <p:nvPr>
            <p:ph type="sldNum" sz="quarter" idx="11"/>
          </p:nvPr>
        </p:nvSpPr>
        <p:spPr/>
        <p:txBody>
          <a:bodyPr/>
          <a:lstStyle/>
          <a:p>
            <a:pPr>
              <a:defRPr/>
            </a:pPr>
            <a:fld id="{B5BE6460-ECD1-4AB0-B2C6-F3CB58441B6E}" type="slidenum">
              <a:rPr lang="en-US" smtClean="0"/>
              <a:pPr>
                <a:defRPr/>
              </a:pPr>
              <a:t>34</a:t>
            </a:fld>
            <a:endParaRPr lang="en-US" dirty="0"/>
          </a:p>
        </p:txBody>
      </p:sp>
    </p:spTree>
    <p:extLst>
      <p:ext uri="{BB962C8B-B14F-4D97-AF65-F5344CB8AC3E}">
        <p14:creationId xmlns:p14="http://schemas.microsoft.com/office/powerpoint/2010/main" val="2856522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7/8/2014</a:t>
            </a:r>
            <a:endParaRPr lang="en-US" dirty="0"/>
          </a:p>
        </p:txBody>
      </p:sp>
      <p:sp>
        <p:nvSpPr>
          <p:cNvPr id="5" name="Slide Number Placeholder 4"/>
          <p:cNvSpPr>
            <a:spLocks noGrp="1"/>
          </p:cNvSpPr>
          <p:nvPr>
            <p:ph type="sldNum" sz="quarter" idx="11"/>
          </p:nvPr>
        </p:nvSpPr>
        <p:spPr/>
        <p:txBody>
          <a:bodyPr/>
          <a:lstStyle/>
          <a:p>
            <a:pPr>
              <a:defRPr/>
            </a:pPr>
            <a:fld id="{B5BE6460-ECD1-4AB0-B2C6-F3CB58441B6E}" type="slidenum">
              <a:rPr lang="en-US" smtClean="0"/>
              <a:pPr>
                <a:defRPr/>
              </a:pPr>
              <a:t>35</a:t>
            </a:fld>
            <a:endParaRPr lang="en-US" dirty="0"/>
          </a:p>
        </p:txBody>
      </p:sp>
    </p:spTree>
    <p:extLst>
      <p:ext uri="{BB962C8B-B14F-4D97-AF65-F5344CB8AC3E}">
        <p14:creationId xmlns:p14="http://schemas.microsoft.com/office/powerpoint/2010/main" val="1837152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dirty="0" smtClean="0"/>
              <a:t>7/8/2014</a:t>
            </a:r>
            <a:endParaRPr lang="en-US" dirty="0"/>
          </a:p>
        </p:txBody>
      </p:sp>
      <p:sp>
        <p:nvSpPr>
          <p:cNvPr id="5" name="Slide Number Placeholder 4"/>
          <p:cNvSpPr>
            <a:spLocks noGrp="1"/>
          </p:cNvSpPr>
          <p:nvPr>
            <p:ph type="sldNum" sz="quarter" idx="11"/>
          </p:nvPr>
        </p:nvSpPr>
        <p:spPr/>
        <p:txBody>
          <a:bodyPr/>
          <a:lstStyle/>
          <a:p>
            <a:pPr>
              <a:defRPr/>
            </a:pPr>
            <a:fld id="{B5BE6460-ECD1-4AB0-B2C6-F3CB58441B6E}" type="slidenum">
              <a:rPr lang="en-US" smtClean="0"/>
              <a:pPr>
                <a:defRPr/>
              </a:pPr>
              <a:t>36</a:t>
            </a:fld>
            <a:endParaRPr lang="en-US" dirty="0"/>
          </a:p>
        </p:txBody>
      </p:sp>
    </p:spTree>
    <p:extLst>
      <p:ext uri="{BB962C8B-B14F-4D97-AF65-F5344CB8AC3E}">
        <p14:creationId xmlns:p14="http://schemas.microsoft.com/office/powerpoint/2010/main" val="79537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Benefits:</a:t>
            </a:r>
          </a:p>
          <a:p>
            <a:pPr lvl="1"/>
            <a:r>
              <a:rPr lang="en-US" sz="1600" dirty="0" smtClean="0"/>
              <a:t>- When New Jersey adopts a future version of ASHRAE 90.1 the program does not need to be redesigned.  Instead, the minimum performance target to be eligible for incentives would be adjusted. </a:t>
            </a:r>
          </a:p>
          <a:p>
            <a:pPr lvl="1"/>
            <a:r>
              <a:rPr lang="en-US" sz="1600" dirty="0" smtClean="0"/>
              <a:t>- Simplify modeling rigor </a:t>
            </a:r>
          </a:p>
          <a:p>
            <a:pPr lvl="1"/>
            <a:r>
              <a:rPr lang="en-US" sz="1600" dirty="0" smtClean="0"/>
              <a:t>- Reduce program administration and Partner duplicate efforts for projects participating in both P4P and LEED. </a:t>
            </a:r>
          </a:p>
          <a:p>
            <a:pPr lvl="1"/>
            <a:endParaRPr lang="en-US" sz="1600" dirty="0" smtClean="0"/>
          </a:p>
          <a:p>
            <a:endParaRPr lang="en-US" dirty="0"/>
          </a:p>
        </p:txBody>
      </p:sp>
      <p:sp>
        <p:nvSpPr>
          <p:cNvPr id="4" name="Date Placeholder 3"/>
          <p:cNvSpPr>
            <a:spLocks noGrp="1"/>
          </p:cNvSpPr>
          <p:nvPr>
            <p:ph type="dt" idx="10"/>
          </p:nvPr>
        </p:nvSpPr>
        <p:spPr/>
        <p:txBody>
          <a:bodyPr/>
          <a:lstStyle/>
          <a:p>
            <a:pPr>
              <a:defRPr/>
            </a:pPr>
            <a:r>
              <a:rPr lang="en-US" dirty="0" smtClean="0"/>
              <a:t>7/8/2014</a:t>
            </a:r>
            <a:endParaRPr lang="en-US" dirty="0"/>
          </a:p>
        </p:txBody>
      </p:sp>
      <p:sp>
        <p:nvSpPr>
          <p:cNvPr id="5" name="Slide Number Placeholder 4"/>
          <p:cNvSpPr>
            <a:spLocks noGrp="1"/>
          </p:cNvSpPr>
          <p:nvPr>
            <p:ph type="sldNum" sz="quarter" idx="11"/>
          </p:nvPr>
        </p:nvSpPr>
        <p:spPr/>
        <p:txBody>
          <a:bodyPr/>
          <a:lstStyle/>
          <a:p>
            <a:pPr>
              <a:defRPr/>
            </a:pPr>
            <a:fld id="{B5BE6460-ECD1-4AB0-B2C6-F3CB58441B6E}" type="slidenum">
              <a:rPr lang="en-US" smtClean="0"/>
              <a:pPr>
                <a:defRPr/>
              </a:pPr>
              <a:t>39</a:t>
            </a:fld>
            <a:endParaRPr lang="en-US" dirty="0"/>
          </a:p>
        </p:txBody>
      </p:sp>
    </p:spTree>
    <p:extLst>
      <p:ext uri="{BB962C8B-B14F-4D97-AF65-F5344CB8AC3E}">
        <p14:creationId xmlns:p14="http://schemas.microsoft.com/office/powerpoint/2010/main" val="3114397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Performance Cost Index: Addendum BM establishes a new formula to evaluate building performance called the Performance Cost Index (PCI).  PCI is equivalent to 1 - Performance Rating. Under the current P4P NC program, a 15% energy cost savings from ASHRAE 90.1-2007 is equal to 1-.15 = 0.85 PCI. A PCI of 1.0 is equal to baseline of ASHRAE 90.1-2004.</a:t>
            </a:r>
          </a:p>
          <a:p>
            <a:endParaRPr lang="en-US" sz="1400" dirty="0" smtClean="0"/>
          </a:p>
          <a:p>
            <a:r>
              <a:rPr lang="en-US" sz="1400" dirty="0" smtClean="0"/>
              <a:t>Equivalent target values subject to change.</a:t>
            </a:r>
          </a:p>
          <a:p>
            <a:endParaRPr lang="en-US" sz="1400" dirty="0"/>
          </a:p>
        </p:txBody>
      </p:sp>
      <p:sp>
        <p:nvSpPr>
          <p:cNvPr id="4" name="Date Placeholder 3"/>
          <p:cNvSpPr>
            <a:spLocks noGrp="1"/>
          </p:cNvSpPr>
          <p:nvPr>
            <p:ph type="dt" idx="10"/>
          </p:nvPr>
        </p:nvSpPr>
        <p:spPr/>
        <p:txBody>
          <a:bodyPr/>
          <a:lstStyle/>
          <a:p>
            <a:pPr>
              <a:defRPr/>
            </a:pPr>
            <a:r>
              <a:rPr lang="en-US" dirty="0" smtClean="0"/>
              <a:t>7/8/2014</a:t>
            </a:r>
            <a:endParaRPr lang="en-US" dirty="0"/>
          </a:p>
        </p:txBody>
      </p:sp>
      <p:sp>
        <p:nvSpPr>
          <p:cNvPr id="5" name="Slide Number Placeholder 4"/>
          <p:cNvSpPr>
            <a:spLocks noGrp="1"/>
          </p:cNvSpPr>
          <p:nvPr>
            <p:ph type="sldNum" sz="quarter" idx="11"/>
          </p:nvPr>
        </p:nvSpPr>
        <p:spPr/>
        <p:txBody>
          <a:bodyPr/>
          <a:lstStyle/>
          <a:p>
            <a:pPr>
              <a:defRPr/>
            </a:pPr>
            <a:fld id="{B5BE6460-ECD1-4AB0-B2C6-F3CB58441B6E}" type="slidenum">
              <a:rPr lang="en-US" smtClean="0"/>
              <a:pPr>
                <a:defRPr/>
              </a:pPr>
              <a:t>40</a:t>
            </a:fld>
            <a:endParaRPr lang="en-US" dirty="0"/>
          </a:p>
        </p:txBody>
      </p:sp>
    </p:spTree>
    <p:extLst>
      <p:ext uri="{BB962C8B-B14F-4D97-AF65-F5344CB8AC3E}">
        <p14:creationId xmlns:p14="http://schemas.microsoft.com/office/powerpoint/2010/main" val="333178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Date Placeholder 3"/>
          <p:cNvSpPr>
            <a:spLocks noGrp="1"/>
          </p:cNvSpPr>
          <p:nvPr>
            <p:ph type="dt" idx="10"/>
          </p:nvPr>
        </p:nvSpPr>
        <p:spPr/>
        <p:txBody>
          <a:bodyPr/>
          <a:lstStyle/>
          <a:p>
            <a:pPr>
              <a:defRPr/>
            </a:pPr>
            <a:r>
              <a:rPr lang="en-US" dirty="0" smtClean="0"/>
              <a:t>7/8/2014</a:t>
            </a:r>
            <a:endParaRPr lang="en-US" dirty="0"/>
          </a:p>
        </p:txBody>
      </p:sp>
      <p:sp>
        <p:nvSpPr>
          <p:cNvPr id="5" name="Slide Number Placeholder 4"/>
          <p:cNvSpPr>
            <a:spLocks noGrp="1"/>
          </p:cNvSpPr>
          <p:nvPr>
            <p:ph type="sldNum" sz="quarter" idx="11"/>
          </p:nvPr>
        </p:nvSpPr>
        <p:spPr/>
        <p:txBody>
          <a:bodyPr/>
          <a:lstStyle/>
          <a:p>
            <a:pPr>
              <a:defRPr/>
            </a:pPr>
            <a:fld id="{B5BE6460-ECD1-4AB0-B2C6-F3CB58441B6E}" type="slidenum">
              <a:rPr lang="en-US" smtClean="0"/>
              <a:pPr>
                <a:defRPr/>
              </a:pPr>
              <a:t>41</a:t>
            </a:fld>
            <a:endParaRPr lang="en-US" dirty="0"/>
          </a:p>
        </p:txBody>
      </p:sp>
    </p:spTree>
    <p:extLst>
      <p:ext uri="{BB962C8B-B14F-4D97-AF65-F5344CB8AC3E}">
        <p14:creationId xmlns:p14="http://schemas.microsoft.com/office/powerpoint/2010/main" val="244938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6</a:t>
            </a:fld>
            <a:endParaRPr lang="en-US" dirty="0"/>
          </a:p>
        </p:txBody>
      </p:sp>
    </p:spTree>
    <p:extLst>
      <p:ext uri="{BB962C8B-B14F-4D97-AF65-F5344CB8AC3E}">
        <p14:creationId xmlns:p14="http://schemas.microsoft.com/office/powerpoint/2010/main" val="1246483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Incentives are capped per the table above. All other incentive caps remain unchanged</a:t>
            </a:r>
            <a:r>
              <a:rPr lang="en-US" sz="1200" kern="1200" baseline="0" dirty="0" smtClean="0">
                <a:solidFill>
                  <a:schemeClr val="tx1"/>
                </a:solidFill>
                <a:effectLst/>
                <a:latin typeface="+mn-lt"/>
                <a:ea typeface="+mn-ea"/>
                <a:cs typeface="+mn-cs"/>
              </a:rPr>
              <a:t> (e.g. $2 million per project assuming both electric and gas measures, $4 million entity cap per program year).</a:t>
            </a:r>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pPr>
              <a:defRPr/>
            </a:pPr>
            <a:r>
              <a:rPr lang="en-US" dirty="0" smtClean="0"/>
              <a:t>7/8/2014</a:t>
            </a:r>
            <a:endParaRPr lang="en-US" dirty="0"/>
          </a:p>
        </p:txBody>
      </p:sp>
      <p:sp>
        <p:nvSpPr>
          <p:cNvPr id="5" name="Slide Number Placeholder 4"/>
          <p:cNvSpPr>
            <a:spLocks noGrp="1"/>
          </p:cNvSpPr>
          <p:nvPr>
            <p:ph type="sldNum" sz="quarter" idx="11"/>
          </p:nvPr>
        </p:nvSpPr>
        <p:spPr/>
        <p:txBody>
          <a:bodyPr/>
          <a:lstStyle/>
          <a:p>
            <a:pPr>
              <a:defRPr/>
            </a:pPr>
            <a:fld id="{B5BE6460-ECD1-4AB0-B2C6-F3CB58441B6E}" type="slidenum">
              <a:rPr lang="en-US" smtClean="0"/>
              <a:pPr>
                <a:defRPr/>
              </a:pPr>
              <a:t>42</a:t>
            </a:fld>
            <a:endParaRPr lang="en-US" dirty="0"/>
          </a:p>
        </p:txBody>
      </p:sp>
    </p:spTree>
    <p:extLst>
      <p:ext uri="{BB962C8B-B14F-4D97-AF65-F5344CB8AC3E}">
        <p14:creationId xmlns:p14="http://schemas.microsoft.com/office/powerpoint/2010/main" val="2275764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information provided in program guidelines.</a:t>
            </a:r>
            <a:endParaRPr lang="en-US" dirty="0"/>
          </a:p>
        </p:txBody>
      </p:sp>
      <p:sp>
        <p:nvSpPr>
          <p:cNvPr id="4" name="Date Placeholder 3"/>
          <p:cNvSpPr>
            <a:spLocks noGrp="1"/>
          </p:cNvSpPr>
          <p:nvPr>
            <p:ph type="dt" idx="10"/>
          </p:nvPr>
        </p:nvSpPr>
        <p:spPr/>
        <p:txBody>
          <a:bodyPr/>
          <a:lstStyle/>
          <a:p>
            <a:pPr>
              <a:defRPr/>
            </a:pPr>
            <a:r>
              <a:rPr lang="en-US" dirty="0" smtClean="0"/>
              <a:t>7/8/2014</a:t>
            </a:r>
            <a:endParaRPr lang="en-US" dirty="0"/>
          </a:p>
        </p:txBody>
      </p:sp>
      <p:sp>
        <p:nvSpPr>
          <p:cNvPr id="5" name="Slide Number Placeholder 4"/>
          <p:cNvSpPr>
            <a:spLocks noGrp="1"/>
          </p:cNvSpPr>
          <p:nvPr>
            <p:ph type="sldNum" sz="quarter" idx="11"/>
          </p:nvPr>
        </p:nvSpPr>
        <p:spPr/>
        <p:txBody>
          <a:bodyPr/>
          <a:lstStyle/>
          <a:p>
            <a:pPr>
              <a:defRPr/>
            </a:pPr>
            <a:fld id="{B5BE6460-ECD1-4AB0-B2C6-F3CB58441B6E}" type="slidenum">
              <a:rPr lang="en-US" smtClean="0"/>
              <a:pPr>
                <a:defRPr/>
              </a:pPr>
              <a:t>43</a:t>
            </a:fld>
            <a:endParaRPr lang="en-US" dirty="0"/>
          </a:p>
        </p:txBody>
      </p:sp>
    </p:spTree>
    <p:extLst>
      <p:ext uri="{BB962C8B-B14F-4D97-AF65-F5344CB8AC3E}">
        <p14:creationId xmlns:p14="http://schemas.microsoft.com/office/powerpoint/2010/main" val="2393690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Date Placeholder 3"/>
          <p:cNvSpPr>
            <a:spLocks noGrp="1"/>
          </p:cNvSpPr>
          <p:nvPr>
            <p:ph type="dt" idx="10"/>
          </p:nvPr>
        </p:nvSpPr>
        <p:spPr/>
        <p:txBody>
          <a:bodyPr/>
          <a:lstStyle/>
          <a:p>
            <a:pPr>
              <a:defRPr/>
            </a:pPr>
            <a:r>
              <a:rPr lang="en-US" dirty="0" smtClean="0"/>
              <a:t>7/8/2014</a:t>
            </a:r>
            <a:endParaRPr lang="en-US" dirty="0"/>
          </a:p>
        </p:txBody>
      </p:sp>
      <p:sp>
        <p:nvSpPr>
          <p:cNvPr id="5" name="Slide Number Placeholder 4"/>
          <p:cNvSpPr>
            <a:spLocks noGrp="1"/>
          </p:cNvSpPr>
          <p:nvPr>
            <p:ph type="sldNum" sz="quarter" idx="11"/>
          </p:nvPr>
        </p:nvSpPr>
        <p:spPr/>
        <p:txBody>
          <a:bodyPr/>
          <a:lstStyle/>
          <a:p>
            <a:pPr>
              <a:defRPr/>
            </a:pPr>
            <a:fld id="{B5BE6460-ECD1-4AB0-B2C6-F3CB58441B6E}" type="slidenum">
              <a:rPr lang="en-US" smtClean="0"/>
              <a:pPr>
                <a:defRPr/>
              </a:pPr>
              <a:t>44</a:t>
            </a:fld>
            <a:endParaRPr lang="en-US" dirty="0"/>
          </a:p>
        </p:txBody>
      </p:sp>
    </p:spTree>
    <p:extLst>
      <p:ext uri="{BB962C8B-B14F-4D97-AF65-F5344CB8AC3E}">
        <p14:creationId xmlns:p14="http://schemas.microsoft.com/office/powerpoint/2010/main" val="1006543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51</a:t>
            </a:fld>
            <a:endParaRPr lang="en-US" dirty="0"/>
          </a:p>
        </p:txBody>
      </p:sp>
    </p:spTree>
    <p:extLst>
      <p:ext uri="{BB962C8B-B14F-4D97-AF65-F5344CB8AC3E}">
        <p14:creationId xmlns:p14="http://schemas.microsoft.com/office/powerpoint/2010/main" val="253658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14</a:t>
            </a:fld>
            <a:endParaRPr lang="en-US" dirty="0"/>
          </a:p>
        </p:txBody>
      </p:sp>
    </p:spTree>
    <p:extLst>
      <p:ext uri="{BB962C8B-B14F-4D97-AF65-F5344CB8AC3E}">
        <p14:creationId xmlns:p14="http://schemas.microsoft.com/office/powerpoint/2010/main" val="253901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Program changes to harmonize installation standards with the </a:t>
            </a:r>
            <a:r>
              <a:rPr lang="en-US" i="1" dirty="0" smtClean="0"/>
              <a:t>COOL</a:t>
            </a:r>
            <a:r>
              <a:rPr lang="en-US" dirty="0" smtClean="0"/>
              <a:t>Advantage Program, NJNG SaveGreen, and Residential New Construction Programs, as well as Home Performance with ENERGY STAR ®. </a:t>
            </a:r>
          </a:p>
          <a:p>
            <a:pPr defTabSz="924916">
              <a:defRPr/>
            </a:pPr>
            <a:endParaRPr lang="en-US" dirty="0" smtClean="0"/>
          </a:p>
          <a:p>
            <a:pPr defTabSz="924916">
              <a:defRPr/>
            </a:pPr>
            <a:r>
              <a:rPr lang="en-US" dirty="0" smtClean="0"/>
              <a:t>Looking into a grace to implement</a:t>
            </a:r>
            <a:r>
              <a:rPr lang="en-US" baseline="0" dirty="0" smtClean="0"/>
              <a:t> the changes. Coordinating with the Utilities and getting their feedback as well.</a:t>
            </a:r>
            <a:endParaRPr lang="en-US" dirty="0" smtClean="0"/>
          </a:p>
          <a:p>
            <a:pPr defTabSz="924916">
              <a:defRPr/>
            </a:pPr>
            <a:endParaRPr lang="en-US" dirty="0" smtClean="0"/>
          </a:p>
          <a:p>
            <a:pPr defTabSz="924916">
              <a:defRPr/>
            </a:pP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16</a:t>
            </a:fld>
            <a:endParaRPr lang="en-US" dirty="0"/>
          </a:p>
        </p:txBody>
      </p:sp>
    </p:spTree>
    <p:extLst>
      <p:ext uri="{BB962C8B-B14F-4D97-AF65-F5344CB8AC3E}">
        <p14:creationId xmlns:p14="http://schemas.microsoft.com/office/powerpoint/2010/main" val="270726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Remove the Steam Boiler rebate</a:t>
            </a:r>
            <a:r>
              <a:rPr lang="en-US" dirty="0" smtClean="0"/>
              <a:t>:</a:t>
            </a:r>
            <a:r>
              <a:rPr lang="en-US" baseline="0" dirty="0" smtClean="0"/>
              <a:t> m</a:t>
            </a:r>
            <a:r>
              <a:rPr lang="en-US" dirty="0" smtClean="0"/>
              <a:t>inimum efficiency available in the market for oil boiler with steam heating is 82% and for natural gas is 81% which yields minimal savings compared to other eligible measures available through the program.  Of the 161 natural gas fueled units listed on AHRI website, 85% of the listed units meet the 82% minimum requirement. </a:t>
            </a:r>
          </a:p>
          <a:p>
            <a:pPr lvl="0"/>
            <a:r>
              <a:rPr lang="en-US" b="1" dirty="0" smtClean="0"/>
              <a:t>Reduce the Domestic Hot Water rebates</a:t>
            </a:r>
            <a:r>
              <a:rPr lang="en-US" b="0" dirty="0" smtClean="0"/>
              <a:t>:</a:t>
            </a:r>
            <a:r>
              <a:rPr lang="en-US" b="0" baseline="0" dirty="0" smtClean="0"/>
              <a:t> </a:t>
            </a:r>
            <a:r>
              <a:rPr lang="en-US" dirty="0" smtClean="0"/>
              <a:t>to align with the incremental cost of purchasing these more energy efficiency units</a:t>
            </a:r>
          </a:p>
          <a:p>
            <a:pPr lvl="0"/>
            <a:r>
              <a:rPr lang="en-US" b="1" dirty="0" smtClean="0"/>
              <a:t>Reduce Combo (Heating System plus Domestic Hot Water) and Combi-boiler rebates:</a:t>
            </a:r>
            <a:r>
              <a:rPr lang="en-US" dirty="0" smtClean="0"/>
              <a:t> to reflect the proposed reduced rebates for Domestic Hot Water (see Table 1).</a:t>
            </a:r>
          </a:p>
          <a:p>
            <a:pPr lvl="0"/>
            <a:r>
              <a:rPr lang="en-US" b="1" dirty="0" smtClean="0"/>
              <a:t>Increase the Mini-Split rebate:</a:t>
            </a:r>
            <a:r>
              <a:rPr lang="en-US" dirty="0" smtClean="0"/>
              <a:t> to appropriately incentivize this equipment’s incremental cost and the savings benefits that it provides (See Table 1).  There is a great market potential in New Jersey for the mini-split systems.</a:t>
            </a:r>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17</a:t>
            </a:fld>
            <a:endParaRPr lang="en-US" dirty="0"/>
          </a:p>
        </p:txBody>
      </p:sp>
    </p:spTree>
    <p:extLst>
      <p:ext uri="{BB962C8B-B14F-4D97-AF65-F5344CB8AC3E}">
        <p14:creationId xmlns:p14="http://schemas.microsoft.com/office/powerpoint/2010/main" val="78778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Tier 2 Gas Furnace + DHW</a:t>
            </a:r>
            <a:r>
              <a:rPr lang="en-US" dirty="0" smtClean="0"/>
              <a:t> – there</a:t>
            </a:r>
            <a:r>
              <a:rPr lang="en-US" baseline="0" dirty="0" smtClean="0"/>
              <a:t> is a </a:t>
            </a:r>
            <a:r>
              <a:rPr lang="en-US" dirty="0" smtClean="0"/>
              <a:t>mistake in</a:t>
            </a:r>
            <a:r>
              <a:rPr lang="en-US" baseline="0" dirty="0" smtClean="0"/>
              <a:t> summary of changes document – it says $800. The right number is $950 and was included in the compliance filing.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18</a:t>
            </a:fld>
            <a:endParaRPr lang="en-US" dirty="0"/>
          </a:p>
        </p:txBody>
      </p:sp>
    </p:spTree>
    <p:extLst>
      <p:ext uri="{BB962C8B-B14F-4D97-AF65-F5344CB8AC3E}">
        <p14:creationId xmlns:p14="http://schemas.microsoft.com/office/powerpoint/2010/main" val="3379166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Utilities: </a:t>
            </a:r>
            <a:r>
              <a:rPr lang="en-US" dirty="0"/>
              <a:t>monthly coordination meetings to discuss program offerings, potential changes, etc.</a:t>
            </a:r>
          </a:p>
          <a:p>
            <a:pPr defTabSz="924916">
              <a:defRPr/>
            </a:pPr>
            <a:endParaRPr lang="en-US" dirty="0"/>
          </a:p>
          <a:p>
            <a:pPr defTabSz="924916">
              <a:defRPr/>
            </a:pPr>
            <a:r>
              <a:rPr lang="en-US" b="1" dirty="0"/>
              <a:t>Sustainable Jersey</a:t>
            </a:r>
            <a:r>
              <a:rPr lang="en-US" dirty="0"/>
              <a:t>: participation in task force, RFP to find contractors offering audits, etc.</a:t>
            </a:r>
            <a:endParaRPr lang="en-US" b="1" dirty="0"/>
          </a:p>
          <a:p>
            <a:pPr defTabSz="924916">
              <a:defRPr/>
            </a:pPr>
            <a:endParaRPr lang="en-US" b="1" dirty="0"/>
          </a:p>
          <a:p>
            <a:pPr defTabSz="924916">
              <a:defRPr/>
            </a:pPr>
            <a:r>
              <a:rPr lang="en-US" b="1" dirty="0"/>
              <a:t>Manual S</a:t>
            </a:r>
            <a:r>
              <a:rPr lang="en-US" dirty="0"/>
              <a:t>: To align with HVAC Program, the Program will require that equipment selection be in accordance with ACCA Manual S procedures for all HPwES projects. </a:t>
            </a:r>
          </a:p>
          <a:p>
            <a:pPr defTabSz="924916">
              <a:defRPr/>
            </a:pPr>
            <a:endParaRPr lang="en-US" dirty="0"/>
          </a:p>
          <a:p>
            <a:pPr defTabSz="924916">
              <a:defRPr/>
            </a:pPr>
            <a:r>
              <a:rPr lang="en-US" b="1" dirty="0"/>
              <a:t>Attic Insulation</a:t>
            </a:r>
            <a:r>
              <a:rPr lang="en-US" dirty="0"/>
              <a:t>: With the adoption of IECC 2015, the attic insulation level requirement will increase from R-38 to R-49.</a:t>
            </a:r>
          </a:p>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19</a:t>
            </a:fld>
            <a:endParaRPr lang="en-US" dirty="0"/>
          </a:p>
        </p:txBody>
      </p:sp>
    </p:spTree>
    <p:extLst>
      <p:ext uri="{BB962C8B-B14F-4D97-AF65-F5344CB8AC3E}">
        <p14:creationId xmlns:p14="http://schemas.microsoft.com/office/powerpoint/2010/main" val="429455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UDRH</a:t>
            </a:r>
            <a:r>
              <a:rPr lang="en-US" dirty="0" smtClean="0"/>
              <a:t>: </a:t>
            </a:r>
            <a:r>
              <a:rPr lang="en-US" dirty="0"/>
              <a:t>develop new User Defined Reference Homes (UDRH), which are used to estimate savings for homes that receive permits under the new code and incorporate them in the NJ Protocols. These new UDRHs will be developed over the first two quarters of FY17.</a:t>
            </a:r>
          </a:p>
          <a:p>
            <a:endParaRPr lang="en-US" dirty="0" smtClean="0"/>
          </a:p>
          <a:p>
            <a:r>
              <a:rPr lang="en-US" b="1" dirty="0" smtClean="0"/>
              <a:t>ZERH</a:t>
            </a:r>
            <a:r>
              <a:rPr lang="en-US" dirty="0" smtClean="0"/>
              <a:t>: </a:t>
            </a:r>
            <a:r>
              <a:rPr lang="en-US" dirty="0"/>
              <a:t>work in close collaboration with the U.S. Department of Energy (DOE) to identify the challenges of participating in the Zero Energy Ready Homes (ZERH). Understanding the challenges that builders face will allow the Team to develop program initiatives to increase participation in that segment of the program.  Meeting with raters/builders in the June timeframe.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20</a:t>
            </a:fld>
            <a:endParaRPr lang="en-US" dirty="0"/>
          </a:p>
        </p:txBody>
      </p:sp>
    </p:spTree>
    <p:extLst>
      <p:ext uri="{BB962C8B-B14F-4D97-AF65-F5344CB8AC3E}">
        <p14:creationId xmlns:p14="http://schemas.microsoft.com/office/powerpoint/2010/main" val="62488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21</a:t>
            </a:fld>
            <a:endParaRPr lang="en-US" dirty="0"/>
          </a:p>
        </p:txBody>
      </p:sp>
    </p:spTree>
    <p:extLst>
      <p:ext uri="{BB962C8B-B14F-4D97-AF65-F5344CB8AC3E}">
        <p14:creationId xmlns:p14="http://schemas.microsoft.com/office/powerpoint/2010/main" val="243291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 name="Text Placeholder 2"/>
          <p:cNvSpPr>
            <a:spLocks noGrp="1"/>
          </p:cNvSpPr>
          <p:nvPr>
            <p:ph type="body" sz="quarter" idx="16" hasCustomPrompt="1"/>
          </p:nvPr>
        </p:nvSpPr>
        <p:spPr>
          <a:xfrm>
            <a:off x="0" y="2000250"/>
            <a:ext cx="9144000" cy="1619250"/>
          </a:xfrm>
          <a:prstGeom prst="rect">
            <a:avLst/>
          </a:prstGeom>
        </p:spPr>
        <p:txBody>
          <a:bodyPr/>
          <a:lstStyle>
            <a:lvl1pPr marL="0" indent="0" algn="ctr">
              <a:spcBef>
                <a:spcPts val="0"/>
              </a:spcBef>
              <a:buFontTx/>
              <a:buNone/>
              <a:defRPr sz="4800" baseline="0">
                <a:solidFill>
                  <a:srgbClr val="656565"/>
                </a:solidFill>
                <a:latin typeface="+mj-lt"/>
              </a:defRPr>
            </a:lvl1pPr>
            <a:lvl2pPr marL="457200" indent="0" algn="ctr">
              <a:buFontTx/>
              <a:buNone/>
              <a:defRPr sz="4800">
                <a:latin typeface="+mj-lt"/>
              </a:defRPr>
            </a:lvl2pPr>
            <a:lvl3pPr marL="914400" indent="0" algn="ctr">
              <a:buFontTx/>
              <a:buNone/>
              <a:defRPr sz="4800">
                <a:latin typeface="+mj-lt"/>
              </a:defRPr>
            </a:lvl3pPr>
            <a:lvl4pPr marL="1371600" indent="0" algn="ctr">
              <a:buFontTx/>
              <a:buNone/>
              <a:defRPr sz="4800">
                <a:latin typeface="+mj-lt"/>
              </a:defRPr>
            </a:lvl4pPr>
            <a:lvl5pPr marL="1828800" indent="0" algn="ctr">
              <a:buFontTx/>
              <a:buNone/>
              <a:defRPr sz="4800">
                <a:latin typeface="+mj-lt"/>
              </a:defRPr>
            </a:lvl5pPr>
          </a:lstStyle>
          <a:p>
            <a:pPr lvl="0"/>
            <a:r>
              <a:rPr lang="en-US" dirty="0" smtClean="0"/>
              <a:t>Click to enter program name</a:t>
            </a:r>
            <a:endParaRPr lang="en-US" dirty="0"/>
          </a:p>
        </p:txBody>
      </p:sp>
      <p:sp>
        <p:nvSpPr>
          <p:cNvPr id="5" name="Text Placeholder 4"/>
          <p:cNvSpPr>
            <a:spLocks noGrp="1"/>
          </p:cNvSpPr>
          <p:nvPr>
            <p:ph type="body" sz="quarter" idx="17" hasCustomPrompt="1"/>
          </p:nvPr>
        </p:nvSpPr>
        <p:spPr>
          <a:xfrm>
            <a:off x="0" y="3886200"/>
            <a:ext cx="9144000" cy="762000"/>
          </a:xfrm>
          <a:prstGeom prst="rect">
            <a:avLst/>
          </a:prstGeom>
        </p:spPr>
        <p:txBody>
          <a:bodyPr/>
          <a:lstStyle>
            <a:lvl1pPr marL="0" indent="0" algn="ctr">
              <a:spcBef>
                <a:spcPts val="0"/>
              </a:spcBef>
              <a:buFontTx/>
              <a:buNone/>
              <a:defRPr sz="2800" baseline="0">
                <a:solidFill>
                  <a:srgbClr val="656565"/>
                </a:solidFill>
                <a:latin typeface="Calibri Light" panose="020F0302020204030204" pitchFamily="34" charset="0"/>
              </a:defRPr>
            </a:lvl1pPr>
            <a:lvl2pPr marL="457200" indent="0" algn="ctr">
              <a:spcBef>
                <a:spcPts val="0"/>
              </a:spcBef>
              <a:buFontTx/>
              <a:buNone/>
              <a:defRPr sz="2800">
                <a:solidFill>
                  <a:srgbClr val="656565"/>
                </a:solidFill>
                <a:latin typeface="Calibri Light" panose="020F0302020204030204" pitchFamily="34" charset="0"/>
              </a:defRPr>
            </a:lvl2pPr>
            <a:lvl3pPr marL="914400" indent="0" algn="ctr">
              <a:spcBef>
                <a:spcPts val="0"/>
              </a:spcBef>
              <a:buFontTx/>
              <a:buNone/>
              <a:defRPr sz="2800">
                <a:solidFill>
                  <a:srgbClr val="656565"/>
                </a:solidFill>
                <a:latin typeface="Calibri Light" panose="020F0302020204030204" pitchFamily="34" charset="0"/>
              </a:defRPr>
            </a:lvl3pPr>
            <a:lvl4pPr marL="1371600" indent="0" algn="ctr">
              <a:spcBef>
                <a:spcPts val="0"/>
              </a:spcBef>
              <a:buFontTx/>
              <a:buNone/>
              <a:defRPr sz="2800">
                <a:solidFill>
                  <a:srgbClr val="656565"/>
                </a:solidFill>
                <a:latin typeface="Calibri Light" panose="020F0302020204030204" pitchFamily="34" charset="0"/>
              </a:defRPr>
            </a:lvl4pPr>
            <a:lvl5pPr marL="1828800" indent="0" algn="ctr">
              <a:spcBef>
                <a:spcPts val="0"/>
              </a:spcBef>
              <a:buFontTx/>
              <a:buNone/>
              <a:defRPr sz="2800">
                <a:solidFill>
                  <a:srgbClr val="656565"/>
                </a:solidFill>
                <a:latin typeface="Calibri Light" panose="020F0302020204030204" pitchFamily="34" charset="0"/>
              </a:defRPr>
            </a:lvl5pPr>
          </a:lstStyle>
          <a:p>
            <a:pPr lvl="0"/>
            <a:r>
              <a:rPr lang="en-US" dirty="0" smtClean="0"/>
              <a:t>Click to enter presentation name</a:t>
            </a:r>
            <a:endParaRPr lang="en-US" dirty="0"/>
          </a:p>
        </p:txBody>
      </p:sp>
      <p:sp>
        <p:nvSpPr>
          <p:cNvPr id="7" name="Text Placeholder 6"/>
          <p:cNvSpPr>
            <a:spLocks noGrp="1"/>
          </p:cNvSpPr>
          <p:nvPr>
            <p:ph type="body" sz="quarter" idx="18" hasCustomPrompt="1"/>
          </p:nvPr>
        </p:nvSpPr>
        <p:spPr>
          <a:xfrm>
            <a:off x="0" y="5050725"/>
            <a:ext cx="9144000" cy="361950"/>
          </a:xfrm>
          <a:prstGeom prst="rect">
            <a:avLst/>
          </a:prstGeom>
        </p:spPr>
        <p:txBody>
          <a:bodyPr/>
          <a:lstStyle>
            <a:lvl1pPr marL="0" indent="0" algn="ctr">
              <a:buFontTx/>
              <a:buNone/>
              <a:defRPr sz="1200" baseline="0">
                <a:solidFill>
                  <a:srgbClr val="656565"/>
                </a:solidFill>
                <a:latin typeface="Calibri Light" panose="020F0302020204030204" pitchFamily="34" charset="0"/>
              </a:defRPr>
            </a:lvl1pPr>
            <a:lvl2pPr marL="457200" indent="0" algn="ctr">
              <a:buFontTx/>
              <a:buNone/>
              <a:defRPr sz="1200">
                <a:latin typeface="Calibri Light" panose="020F0302020204030204" pitchFamily="34" charset="0"/>
              </a:defRPr>
            </a:lvl2pPr>
            <a:lvl3pPr marL="914400" indent="0" algn="ctr">
              <a:buFontTx/>
              <a:buNone/>
              <a:defRPr sz="1200">
                <a:latin typeface="Calibri Light" panose="020F0302020204030204" pitchFamily="34" charset="0"/>
              </a:defRPr>
            </a:lvl3pPr>
            <a:lvl4pPr marL="1371600" indent="0" algn="ctr">
              <a:buFontTx/>
              <a:buNone/>
              <a:defRPr sz="1200">
                <a:latin typeface="Calibri Light" panose="020F0302020204030204" pitchFamily="34" charset="0"/>
              </a:defRPr>
            </a:lvl4pPr>
            <a:lvl5pPr marL="1828800" indent="0" algn="ctr">
              <a:buFontTx/>
              <a:buNone/>
              <a:defRPr sz="1200">
                <a:latin typeface="Calibri Light" panose="020F0302020204030204" pitchFamily="34" charset="0"/>
              </a:defRPr>
            </a:lvl5pPr>
          </a:lstStyle>
          <a:p>
            <a:pPr lvl="0"/>
            <a:r>
              <a:rPr lang="en-US" dirty="0" smtClean="0"/>
              <a:t>Click to add presenter’s name  and date of presentation</a:t>
            </a:r>
            <a:endParaRPr lang="en-US" dirty="0"/>
          </a:p>
        </p:txBody>
      </p:sp>
      <p:sp>
        <p:nvSpPr>
          <p:cNvPr id="4" name="Slide Number Placeholder 3"/>
          <p:cNvSpPr>
            <a:spLocks noGrp="1"/>
          </p:cNvSpPr>
          <p:nvPr>
            <p:ph type="sldNum" sz="quarter" idx="19"/>
          </p:nvPr>
        </p:nvSpPr>
        <p:spPr/>
        <p:txBody>
          <a:bodyPr/>
          <a:lstStyle/>
          <a:p>
            <a:fld id="{66E97D55-C933-4B8D-AA37-598C8362B73E}" type="slidenum">
              <a:rPr lang="en-US" smtClean="0"/>
              <a:pPr/>
              <a:t>‹#›</a:t>
            </a:fld>
            <a:endParaRPr lang="en-US" dirty="0"/>
          </a:p>
        </p:txBody>
      </p:sp>
    </p:spTree>
    <p:extLst>
      <p:ext uri="{BB962C8B-B14F-4D97-AF65-F5344CB8AC3E}">
        <p14:creationId xmlns:p14="http://schemas.microsoft.com/office/powerpoint/2010/main" val="3124011119"/>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Case Study">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2106" y="396236"/>
            <a:ext cx="6089866" cy="691585"/>
          </a:xfrm>
          <a:prstGeom prst="rect">
            <a:avLst/>
          </a:prstGeom>
        </p:spPr>
        <p:txBody>
          <a:bodyPr/>
          <a:lstStyle>
            <a:lvl1pPr marL="0" indent="0">
              <a:buFontTx/>
              <a:buNone/>
              <a:defRPr sz="4000" cap="all" baseline="0"/>
            </a:lvl1pPr>
          </a:lstStyle>
          <a:p>
            <a:pPr lvl="0"/>
            <a:r>
              <a:rPr lang="en-US" dirty="0" smtClean="0"/>
              <a:t>BUSINESS NAME</a:t>
            </a:r>
          </a:p>
        </p:txBody>
      </p:sp>
      <p:sp>
        <p:nvSpPr>
          <p:cNvPr id="10" name="Text Placeholder 9"/>
          <p:cNvSpPr>
            <a:spLocks noGrp="1"/>
          </p:cNvSpPr>
          <p:nvPr>
            <p:ph type="body" sz="quarter" idx="14" hasCustomPrompt="1"/>
          </p:nvPr>
        </p:nvSpPr>
        <p:spPr>
          <a:xfrm>
            <a:off x="472967" y="1812987"/>
            <a:ext cx="4572000" cy="1529309"/>
          </a:xfrm>
          <a:prstGeom prst="rect">
            <a:avLst/>
          </a:prstGeom>
        </p:spPr>
        <p:txBody>
          <a:bodyPr/>
          <a:lstStyle>
            <a:lvl1pPr marL="457200" indent="-457200">
              <a:buFont typeface="Arial" panose="020B0604020202020204" pitchFamily="34" charset="0"/>
              <a:buChar char="•"/>
              <a:defRPr sz="2600" b="0" baseline="0"/>
            </a:lvl1pPr>
          </a:lstStyle>
          <a:p>
            <a:pPr lvl="0"/>
            <a:r>
              <a:rPr lang="en-US" dirty="0" smtClean="0"/>
              <a:t>Building Type, Program Type, Total Project Cost</a:t>
            </a:r>
          </a:p>
        </p:txBody>
      </p:sp>
      <p:sp>
        <p:nvSpPr>
          <p:cNvPr id="11" name="Text Placeholder 9"/>
          <p:cNvSpPr>
            <a:spLocks noGrp="1"/>
          </p:cNvSpPr>
          <p:nvPr>
            <p:ph type="body" sz="quarter" idx="15" hasCustomPrompt="1"/>
          </p:nvPr>
        </p:nvSpPr>
        <p:spPr>
          <a:xfrm>
            <a:off x="472965" y="3429001"/>
            <a:ext cx="4572001" cy="1458309"/>
          </a:xfrm>
          <a:prstGeom prst="rect">
            <a:avLst/>
          </a:prstGeom>
        </p:spPr>
        <p:txBody>
          <a:bodyPr/>
          <a:lstStyle>
            <a:lvl1pPr marL="457200" indent="-457200">
              <a:buFont typeface="Arial" panose="020B0604020202020204" pitchFamily="34" charset="0"/>
              <a:buChar char="•"/>
              <a:defRPr sz="2600" b="1" baseline="0"/>
            </a:lvl1pPr>
          </a:lstStyle>
          <a:p>
            <a:pPr lvl="0"/>
            <a:r>
              <a:rPr lang="en-US" dirty="0" smtClean="0"/>
              <a:t>Incentives ($), Annual Savings ($), Payback Period (Years)</a:t>
            </a:r>
          </a:p>
        </p:txBody>
      </p:sp>
      <p:sp>
        <p:nvSpPr>
          <p:cNvPr id="12" name="Text Placeholder 9"/>
          <p:cNvSpPr>
            <a:spLocks noGrp="1"/>
          </p:cNvSpPr>
          <p:nvPr>
            <p:ph type="body" sz="quarter" idx="16" hasCustomPrompt="1"/>
          </p:nvPr>
        </p:nvSpPr>
        <p:spPr>
          <a:xfrm>
            <a:off x="472966" y="4997669"/>
            <a:ext cx="4572000" cy="1072055"/>
          </a:xfrm>
          <a:prstGeom prst="rect">
            <a:avLst/>
          </a:prstGeom>
        </p:spPr>
        <p:txBody>
          <a:bodyPr/>
          <a:lstStyle>
            <a:lvl1pPr marL="457200" indent="-457200">
              <a:buFont typeface="Arial" panose="020B0604020202020204" pitchFamily="34" charset="0"/>
              <a:buChar char="•"/>
              <a:defRPr sz="2600" b="0" baseline="0"/>
            </a:lvl1pPr>
          </a:lstStyle>
          <a:p>
            <a:pPr lvl="0"/>
            <a:r>
              <a:rPr lang="en-US" dirty="0" smtClean="0"/>
              <a:t>Special project notes</a:t>
            </a:r>
          </a:p>
        </p:txBody>
      </p:sp>
      <p:sp>
        <p:nvSpPr>
          <p:cNvPr id="13" name="Rectangle 12"/>
          <p:cNvSpPr/>
          <p:nvPr userDrawn="1"/>
        </p:nvSpPr>
        <p:spPr>
          <a:xfrm>
            <a:off x="5334000" y="1596728"/>
            <a:ext cx="3810000" cy="32546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Picture Placeholder 14"/>
          <p:cNvSpPr>
            <a:spLocks noGrp="1"/>
          </p:cNvSpPr>
          <p:nvPr>
            <p:ph type="pic" sz="quarter" idx="17" hasCustomPrompt="1"/>
          </p:nvPr>
        </p:nvSpPr>
        <p:spPr>
          <a:xfrm>
            <a:off x="5597525" y="1876425"/>
            <a:ext cx="3546475" cy="2727325"/>
          </a:xfrm>
          <a:prstGeom prst="rect">
            <a:avLst/>
          </a:prstGeom>
        </p:spPr>
        <p:txBody>
          <a:bodyPr/>
          <a:lstStyle>
            <a:lvl1pPr marL="0" indent="0">
              <a:buFontTx/>
              <a:buNone/>
              <a:defRPr/>
            </a:lvl1pPr>
          </a:lstStyle>
          <a:p>
            <a:r>
              <a:rPr lang="en-US" dirty="0" smtClean="0"/>
              <a:t>Picture of Business</a:t>
            </a:r>
          </a:p>
        </p:txBody>
      </p:sp>
      <p:sp>
        <p:nvSpPr>
          <p:cNvPr id="17" name="Picture Placeholder 16"/>
          <p:cNvSpPr>
            <a:spLocks noGrp="1"/>
          </p:cNvSpPr>
          <p:nvPr>
            <p:ph type="pic" sz="quarter" idx="18" hasCustomPrompt="1"/>
          </p:nvPr>
        </p:nvSpPr>
        <p:spPr>
          <a:xfrm>
            <a:off x="6781800" y="4299613"/>
            <a:ext cx="2094186" cy="871482"/>
          </a:xfrm>
          <a:prstGeom prst="rect">
            <a:avLst/>
          </a:prstGeom>
        </p:spPr>
        <p:txBody>
          <a:bodyPr/>
          <a:lstStyle>
            <a:lvl1pPr marL="0" indent="0">
              <a:buFontTx/>
              <a:buNone/>
              <a:defRPr sz="1600" baseline="0"/>
            </a:lvl1pPr>
          </a:lstStyle>
          <a:p>
            <a:r>
              <a:rPr lang="en-US" dirty="0" smtClean="0"/>
              <a:t>Business Logo</a:t>
            </a:r>
            <a:endParaRPr lang="en-US" dirty="0"/>
          </a:p>
        </p:txBody>
      </p:sp>
      <p:sp>
        <p:nvSpPr>
          <p:cNvPr id="3" name="Slide Number Placeholder 2"/>
          <p:cNvSpPr>
            <a:spLocks noGrp="1"/>
          </p:cNvSpPr>
          <p:nvPr>
            <p:ph type="sldNum" sz="quarter" idx="19"/>
          </p:nvPr>
        </p:nvSpPr>
        <p:spPr/>
        <p:txBody>
          <a:bodyPr/>
          <a:lstStyle/>
          <a:p>
            <a:fld id="{26E44256-65CB-4B15-8665-198FC682ABA3}" type="slidenum">
              <a:rPr lang="en-US" smtClean="0"/>
              <a:pPr/>
              <a:t>‹#›</a:t>
            </a:fld>
            <a:endParaRPr lang="en-US" dirty="0"/>
          </a:p>
        </p:txBody>
      </p:sp>
    </p:spTree>
    <p:extLst>
      <p:ext uri="{BB962C8B-B14F-4D97-AF65-F5344CB8AC3E}">
        <p14:creationId xmlns:p14="http://schemas.microsoft.com/office/powerpoint/2010/main" val="19661048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inal">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111670" y="2528251"/>
            <a:ext cx="4681182" cy="569791"/>
          </a:xfrm>
          <a:prstGeom prst="rect">
            <a:avLst/>
          </a:prstGeom>
        </p:spPr>
        <p:txBody>
          <a:bodyPr/>
          <a:lstStyle>
            <a:lvl1pPr marL="0" indent="0" algn="l">
              <a:buFontTx/>
              <a:buNone/>
              <a:defRPr sz="3600" b="0" cap="none"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Website URL</a:t>
            </a:r>
            <a:endParaRPr lang="en-US" dirty="0"/>
          </a:p>
        </p:txBody>
      </p:sp>
      <p:sp>
        <p:nvSpPr>
          <p:cNvPr id="8" name="Text Placeholder 3"/>
          <p:cNvSpPr>
            <a:spLocks noGrp="1"/>
          </p:cNvSpPr>
          <p:nvPr>
            <p:ph type="body" sz="quarter" idx="14" hasCustomPrompt="1"/>
          </p:nvPr>
        </p:nvSpPr>
        <p:spPr>
          <a:xfrm>
            <a:off x="3427846" y="3294811"/>
            <a:ext cx="4681182" cy="569791"/>
          </a:xfrm>
          <a:prstGeom prst="rect">
            <a:avLst/>
          </a:prstGeom>
        </p:spPr>
        <p:txBody>
          <a:bodyPr/>
          <a:lstStyle>
            <a:lvl1pPr marL="0" indent="0" algn="l">
              <a:buFontTx/>
              <a:buNone/>
              <a:defRPr sz="3600" b="0" cap="all"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Program phone #</a:t>
            </a:r>
            <a:endParaRPr lang="en-US" dirty="0"/>
          </a:p>
        </p:txBody>
      </p:sp>
      <p:sp>
        <p:nvSpPr>
          <p:cNvPr id="11" name="Text Placeholder 3"/>
          <p:cNvSpPr>
            <a:spLocks noGrp="1"/>
          </p:cNvSpPr>
          <p:nvPr>
            <p:ph type="body" sz="quarter" idx="16" hasCustomPrompt="1"/>
          </p:nvPr>
        </p:nvSpPr>
        <p:spPr>
          <a:xfrm>
            <a:off x="3252691" y="4115959"/>
            <a:ext cx="5904957" cy="569791"/>
          </a:xfrm>
          <a:prstGeom prst="rect">
            <a:avLst/>
          </a:prstGeom>
        </p:spPr>
        <p:txBody>
          <a:bodyPr/>
          <a:lstStyle>
            <a:lvl1pPr marL="0" indent="0" algn="l">
              <a:buFontTx/>
              <a:buNone/>
              <a:defRPr sz="3200" b="0" cap="none"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cap="none" baseline="0" dirty="0" smtClean="0"/>
              <a:t>Program Newsletter URL</a:t>
            </a:r>
            <a:endParaRPr lang="en-US" dirty="0"/>
          </a:p>
        </p:txBody>
      </p:sp>
      <p:sp>
        <p:nvSpPr>
          <p:cNvPr id="4" name="Slide Number Placeholder 3"/>
          <p:cNvSpPr>
            <a:spLocks noGrp="1"/>
          </p:cNvSpPr>
          <p:nvPr>
            <p:ph type="sldNum" sz="quarter" idx="17"/>
          </p:nvPr>
        </p:nvSpPr>
        <p:spPr/>
        <p:txBody>
          <a:bodyPr/>
          <a:lstStyle/>
          <a:p>
            <a:fld id="{26E44256-65CB-4B15-8665-198FC682ABA3}" type="slidenum">
              <a:rPr lang="en-US" smtClean="0"/>
              <a:pPr/>
              <a:t>‹#›</a:t>
            </a:fld>
            <a:endParaRPr lang="en-US" dirty="0"/>
          </a:p>
        </p:txBody>
      </p:sp>
    </p:spTree>
    <p:extLst>
      <p:ext uri="{BB962C8B-B14F-4D97-AF65-F5344CB8AC3E}">
        <p14:creationId xmlns:p14="http://schemas.microsoft.com/office/powerpoint/2010/main" val="25670983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111670" y="2528251"/>
            <a:ext cx="4681182" cy="569791"/>
          </a:xfrm>
          <a:prstGeom prst="rect">
            <a:avLst/>
          </a:prstGeom>
        </p:spPr>
        <p:txBody>
          <a:bodyPr/>
          <a:lstStyle>
            <a:lvl1pPr marL="0" indent="0" algn="l">
              <a:buFontTx/>
              <a:buNone/>
              <a:defRPr sz="3600" b="0" cap="none"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Website URL</a:t>
            </a:r>
            <a:endParaRPr lang="en-US" dirty="0"/>
          </a:p>
        </p:txBody>
      </p:sp>
      <p:sp>
        <p:nvSpPr>
          <p:cNvPr id="8" name="Text Placeholder 3"/>
          <p:cNvSpPr>
            <a:spLocks noGrp="1"/>
          </p:cNvSpPr>
          <p:nvPr>
            <p:ph type="body" sz="quarter" idx="14" hasCustomPrompt="1"/>
          </p:nvPr>
        </p:nvSpPr>
        <p:spPr>
          <a:xfrm>
            <a:off x="3427846" y="3294811"/>
            <a:ext cx="4681182" cy="569791"/>
          </a:xfrm>
          <a:prstGeom prst="rect">
            <a:avLst/>
          </a:prstGeom>
        </p:spPr>
        <p:txBody>
          <a:bodyPr/>
          <a:lstStyle>
            <a:lvl1pPr marL="0" indent="0" algn="l">
              <a:buFontTx/>
              <a:buNone/>
              <a:defRPr sz="3600" b="0" cap="all"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Program phone #</a:t>
            </a:r>
            <a:endParaRPr lang="en-US" dirty="0"/>
          </a:p>
        </p:txBody>
      </p:sp>
      <p:sp>
        <p:nvSpPr>
          <p:cNvPr id="11" name="Text Placeholder 3"/>
          <p:cNvSpPr>
            <a:spLocks noGrp="1"/>
          </p:cNvSpPr>
          <p:nvPr>
            <p:ph type="body" sz="quarter" idx="16" hasCustomPrompt="1"/>
          </p:nvPr>
        </p:nvSpPr>
        <p:spPr>
          <a:xfrm>
            <a:off x="3252691" y="4115959"/>
            <a:ext cx="5904957" cy="569791"/>
          </a:xfrm>
          <a:prstGeom prst="rect">
            <a:avLst/>
          </a:prstGeom>
        </p:spPr>
        <p:txBody>
          <a:bodyPr/>
          <a:lstStyle>
            <a:lvl1pPr marL="0" indent="0" algn="l">
              <a:buFontTx/>
              <a:buNone/>
              <a:defRPr sz="3200" b="0" cap="none"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cap="none" baseline="0" dirty="0" smtClean="0"/>
              <a:t>Program Newsletter URL</a:t>
            </a:r>
            <a:endParaRPr lang="en-US" dirty="0"/>
          </a:p>
        </p:txBody>
      </p:sp>
      <p:sp>
        <p:nvSpPr>
          <p:cNvPr id="3" name="Slide Number Placeholder 2"/>
          <p:cNvSpPr>
            <a:spLocks noGrp="1"/>
          </p:cNvSpPr>
          <p:nvPr>
            <p:ph type="sldNum" sz="quarter" idx="17"/>
          </p:nvPr>
        </p:nvSpPr>
        <p:spPr/>
        <p:txBody>
          <a:bodyPr/>
          <a:lstStyle/>
          <a:p>
            <a:fld id="{3584C971-F302-48F8-A428-90A517EE1DB9}" type="slidenum">
              <a:rPr lang="en-US" smtClean="0"/>
              <a:pPr/>
              <a:t>‹#›</a:t>
            </a:fld>
            <a:endParaRPr lang="en-US" dirty="0"/>
          </a:p>
        </p:txBody>
      </p:sp>
    </p:spTree>
    <p:extLst>
      <p:ext uri="{BB962C8B-B14F-4D97-AF65-F5344CB8AC3E}">
        <p14:creationId xmlns:p14="http://schemas.microsoft.com/office/powerpoint/2010/main" val="6530300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7838" y="1597025"/>
            <a:ext cx="8229600" cy="4557713"/>
          </a:xfrm>
          <a:prstGeom prst="rect">
            <a:avLst/>
          </a:prstGeom>
        </p:spPr>
        <p:txBody>
          <a:bodyPr/>
          <a:lstStyle>
            <a:lvl1pPr marL="0" indent="0">
              <a:buFontTx/>
              <a:buNone/>
              <a:defRPr sz="2600"/>
            </a:lvl1pPr>
            <a:lvl2pPr marL="742950" indent="-285750">
              <a:buFont typeface="Arial" panose="020B0604020202020204" pitchFamily="34" charset="0"/>
              <a:buChar char="•"/>
              <a:defRPr sz="2400"/>
            </a:lvl2pPr>
            <a:lvl3pPr marL="1143000" indent="-228600">
              <a:buFont typeface="Wingdings" panose="05000000000000000000" pitchFamily="2" charset="2"/>
              <a:buChar cha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 Placeholder 5"/>
          <p:cNvSpPr>
            <a:spLocks noGrp="1"/>
          </p:cNvSpPr>
          <p:nvPr>
            <p:ph type="body" sz="quarter" idx="11" hasCustomPrompt="1"/>
          </p:nvPr>
        </p:nvSpPr>
        <p:spPr>
          <a:xfrm>
            <a:off x="232106" y="396236"/>
            <a:ext cx="6105632" cy="675819"/>
          </a:xfrm>
          <a:prstGeom prst="rect">
            <a:avLst/>
          </a:prstGeom>
        </p:spPr>
        <p:txBody>
          <a:bodyPr/>
          <a:lstStyle>
            <a:lvl1pPr marL="0" indent="0">
              <a:buFontTx/>
              <a:buNone/>
              <a:defRPr sz="4000" cap="all" baseline="0"/>
            </a:lvl1pPr>
          </a:lstStyle>
          <a:p>
            <a:pPr lvl="0"/>
            <a:r>
              <a:rPr lang="en-US" dirty="0" smtClean="0"/>
              <a:t>ENTER TITLE TEXT</a:t>
            </a:r>
          </a:p>
        </p:txBody>
      </p:sp>
      <p:sp>
        <p:nvSpPr>
          <p:cNvPr id="3" name="Slide Number Placeholder 2"/>
          <p:cNvSpPr>
            <a:spLocks noGrp="1"/>
          </p:cNvSpPr>
          <p:nvPr>
            <p:ph type="sldNum" sz="quarter" idx="12"/>
          </p:nvPr>
        </p:nvSpPr>
        <p:spPr/>
        <p:txBody>
          <a:bodyPr/>
          <a:lstStyle/>
          <a:p>
            <a:fld id="{DB8CC512-E278-453B-8181-6521DC28A47C}" type="slidenum">
              <a:rPr lang="en-US" smtClean="0"/>
              <a:pPr/>
              <a:t>‹#›</a:t>
            </a:fld>
            <a:endParaRPr lang="en-US" dirty="0"/>
          </a:p>
        </p:txBody>
      </p:sp>
    </p:spTree>
    <p:extLst>
      <p:ext uri="{BB962C8B-B14F-4D97-AF65-F5344CB8AC3E}">
        <p14:creationId xmlns:p14="http://schemas.microsoft.com/office/powerpoint/2010/main" val="9222975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4" name="Rectangle 3"/>
          <p:cNvSpPr/>
          <p:nvPr userDrawn="1"/>
        </p:nvSpPr>
        <p:spPr bwMode="auto">
          <a:xfrm>
            <a:off x="3122612" y="1295448"/>
            <a:ext cx="5524835"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6" name="Straight Connector 5"/>
          <p:cNvCxnSpPr/>
          <p:nvPr userDrawn="1"/>
        </p:nvCxnSpPr>
        <p:spPr>
          <a:xfrm flipH="1" flipV="1">
            <a:off x="823913" y="1651048"/>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851848" y="1254504"/>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smtClean="0"/>
              <a:t>CLICK TO EDIT</a:t>
            </a:r>
          </a:p>
        </p:txBody>
      </p:sp>
      <p:sp>
        <p:nvSpPr>
          <p:cNvPr id="15" name="Text Placeholder 13"/>
          <p:cNvSpPr>
            <a:spLocks noGrp="1"/>
          </p:cNvSpPr>
          <p:nvPr>
            <p:ph type="body" sz="quarter" idx="11" hasCustomPrompt="1"/>
          </p:nvPr>
        </p:nvSpPr>
        <p:spPr>
          <a:xfrm>
            <a:off x="896938" y="3564937"/>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smtClean="0"/>
              <a:t>CLICK TO EDIT</a:t>
            </a:r>
          </a:p>
        </p:txBody>
      </p:sp>
      <p:sp>
        <p:nvSpPr>
          <p:cNvPr id="17" name="Content Placeholder 16"/>
          <p:cNvSpPr>
            <a:spLocks noGrp="1"/>
          </p:cNvSpPr>
          <p:nvPr>
            <p:ph sz="quarter" idx="12"/>
          </p:nvPr>
        </p:nvSpPr>
        <p:spPr>
          <a:xfrm>
            <a:off x="3287713" y="1460500"/>
            <a:ext cx="5219700" cy="463550"/>
          </a:xfrm>
          <a:prstGeom prst="rect">
            <a:avLst/>
          </a:prstGeom>
        </p:spPr>
        <p:txBody>
          <a:bodyPr/>
          <a:lstStyle>
            <a:lvl1pPr marL="0" indent="0">
              <a:buNone/>
              <a:defRPr sz="1800">
                <a:latin typeface="Calibri Light" panose="020F0302020204030204" pitchFamily="34" charset="0"/>
              </a:defRPr>
            </a:lvl1pPr>
          </a:lstStyle>
          <a:p>
            <a:pPr lvl="0"/>
            <a:r>
              <a:rPr lang="en-US" dirty="0" smtClean="0"/>
              <a:t>Click to edit Master text</a:t>
            </a:r>
            <a:endParaRPr lang="en-US" dirty="0"/>
          </a:p>
        </p:txBody>
      </p:sp>
      <p:sp>
        <p:nvSpPr>
          <p:cNvPr id="19" name="Text Placeholder 18"/>
          <p:cNvSpPr>
            <a:spLocks noGrp="1"/>
          </p:cNvSpPr>
          <p:nvPr>
            <p:ph type="body" sz="quarter" idx="13"/>
          </p:nvPr>
        </p:nvSpPr>
        <p:spPr>
          <a:xfrm>
            <a:off x="3330575" y="2347913"/>
            <a:ext cx="5157788" cy="3684587"/>
          </a:xfrm>
          <a:prstGeom prst="rect">
            <a:avLst/>
          </a:prstGeom>
        </p:spPr>
        <p:txBody>
          <a:bodyPr/>
          <a:lstStyle>
            <a:lvl1pPr marL="0" indent="0">
              <a:buFontTx/>
              <a:buNone/>
              <a:defRPr sz="1800">
                <a:latin typeface="Calibri Light" panose="020F0302020204030204" pitchFamily="34" charset="0"/>
              </a:defRPr>
            </a:lvl1pPr>
            <a:lvl2pPr marL="742950" indent="-285750">
              <a:buFont typeface="Arial" panose="020B0604020202020204" pitchFamily="34" charset="0"/>
              <a:buChar char="•"/>
              <a:defRPr sz="1800">
                <a:latin typeface="Calibri Light" panose="020F0302020204030204" pitchFamily="34" charset="0"/>
              </a:defRPr>
            </a:lvl2pPr>
            <a:lvl3pPr>
              <a:defRPr sz="18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stStyle>
          <a:p>
            <a:pPr lvl="0"/>
            <a:r>
              <a:rPr lang="en-US" dirty="0" smtClean="0"/>
              <a:t>Click to edit Master text styles</a:t>
            </a:r>
          </a:p>
          <a:p>
            <a:pPr lvl="1"/>
            <a:r>
              <a:rPr lang="en-US" dirty="0" smtClean="0"/>
              <a:t>Second level</a:t>
            </a:r>
          </a:p>
        </p:txBody>
      </p:sp>
      <p:sp>
        <p:nvSpPr>
          <p:cNvPr id="20" name="Text Placeholder 5"/>
          <p:cNvSpPr>
            <a:spLocks noGrp="1"/>
          </p:cNvSpPr>
          <p:nvPr>
            <p:ph type="body" sz="quarter" idx="14" hasCustomPrompt="1"/>
          </p:nvPr>
        </p:nvSpPr>
        <p:spPr>
          <a:xfrm>
            <a:off x="232106" y="396236"/>
            <a:ext cx="6121397" cy="675819"/>
          </a:xfrm>
          <a:prstGeom prst="rect">
            <a:avLst/>
          </a:prstGeom>
        </p:spPr>
        <p:txBody>
          <a:bodyPr/>
          <a:lstStyle>
            <a:lvl1pPr marL="0" indent="0">
              <a:buFontTx/>
              <a:buNone/>
              <a:defRPr sz="4000" cap="all" baseline="0"/>
            </a:lvl1pPr>
          </a:lstStyle>
          <a:p>
            <a:pPr lvl="0"/>
            <a:r>
              <a:rPr lang="en-US" dirty="0" smtClean="0"/>
              <a:t>ENTER TITLE TEXT</a:t>
            </a:r>
          </a:p>
        </p:txBody>
      </p:sp>
      <p:sp>
        <p:nvSpPr>
          <p:cNvPr id="3" name="Slide Number Placeholder 2"/>
          <p:cNvSpPr>
            <a:spLocks noGrp="1"/>
          </p:cNvSpPr>
          <p:nvPr>
            <p:ph type="sldNum" sz="quarter" idx="16"/>
          </p:nvPr>
        </p:nvSpPr>
        <p:spPr/>
        <p:txBody>
          <a:bodyPr/>
          <a:lstStyle/>
          <a:p>
            <a:fld id="{DB8CC512-E278-453B-8181-6521DC28A47C}" type="slidenum">
              <a:rPr lang="en-US" smtClean="0"/>
              <a:pPr/>
              <a:t>‹#›</a:t>
            </a:fld>
            <a:endParaRPr lang="en-US" dirty="0"/>
          </a:p>
        </p:txBody>
      </p:sp>
    </p:spTree>
    <p:extLst>
      <p:ext uri="{BB962C8B-B14F-4D97-AF65-F5344CB8AC3E}">
        <p14:creationId xmlns:p14="http://schemas.microsoft.com/office/powerpoint/2010/main" val="92928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Comparison">
    <p:spTree>
      <p:nvGrpSpPr>
        <p:cNvPr id="1" name=""/>
        <p:cNvGrpSpPr/>
        <p:nvPr/>
      </p:nvGrpSpPr>
      <p:grpSpPr>
        <a:xfrm>
          <a:off x="0" y="0"/>
          <a:ext cx="0" cy="0"/>
          <a:chOff x="0" y="0"/>
          <a:chExt cx="0" cy="0"/>
        </a:xfrm>
      </p:grpSpPr>
      <p:grpSp>
        <p:nvGrpSpPr>
          <p:cNvPr id="28" name="Group 27"/>
          <p:cNvGrpSpPr/>
          <p:nvPr userDrawn="1"/>
        </p:nvGrpSpPr>
        <p:grpSpPr>
          <a:xfrm>
            <a:off x="660215" y="1570583"/>
            <a:ext cx="3775075" cy="4360862"/>
            <a:chOff x="660215" y="1570583"/>
            <a:chExt cx="3775075" cy="4360862"/>
          </a:xfrm>
        </p:grpSpPr>
        <p:sp>
          <p:nvSpPr>
            <p:cNvPr id="15" name="Rectangle 14"/>
            <p:cNvSpPr/>
            <p:nvPr/>
          </p:nvSpPr>
          <p:spPr bwMode="auto">
            <a:xfrm>
              <a:off x="660215" y="1570583"/>
              <a:ext cx="3760787"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7" name="Rectangle 16"/>
            <p:cNvSpPr/>
            <p:nvPr/>
          </p:nvSpPr>
          <p:spPr bwMode="auto">
            <a:xfrm>
              <a:off x="663390"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19" name="Text Placeholder 5"/>
          <p:cNvSpPr>
            <a:spLocks noGrp="1"/>
          </p:cNvSpPr>
          <p:nvPr userDrawn="1">
            <p:ph type="body" sz="quarter" idx="11" hasCustomPrompt="1"/>
          </p:nvPr>
        </p:nvSpPr>
        <p:spPr>
          <a:xfrm>
            <a:off x="232106" y="396236"/>
            <a:ext cx="6058335" cy="691585"/>
          </a:xfrm>
          <a:prstGeom prst="rect">
            <a:avLst/>
          </a:prstGeom>
        </p:spPr>
        <p:txBody>
          <a:bodyPr/>
          <a:lstStyle>
            <a:lvl1pPr marL="0" indent="0">
              <a:buFontTx/>
              <a:buNone/>
              <a:defRPr sz="4000" cap="all" baseline="0"/>
            </a:lvl1pPr>
          </a:lstStyle>
          <a:p>
            <a:pPr lvl="0"/>
            <a:r>
              <a:rPr lang="en-US" dirty="0" smtClean="0"/>
              <a:t>ENTER TITLE TEXT</a:t>
            </a:r>
          </a:p>
        </p:txBody>
      </p:sp>
      <p:sp>
        <p:nvSpPr>
          <p:cNvPr id="23" name="Text Placeholder 22"/>
          <p:cNvSpPr>
            <a:spLocks noGrp="1"/>
          </p:cNvSpPr>
          <p:nvPr userDrawn="1">
            <p:ph type="body" sz="quarter" idx="13" hasCustomPrompt="1"/>
          </p:nvPr>
        </p:nvSpPr>
        <p:spPr>
          <a:xfrm>
            <a:off x="1325069"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dirty="0" smtClean="0"/>
              <a:t>Enter text.</a:t>
            </a:r>
            <a:endParaRPr lang="en-US" dirty="0"/>
          </a:p>
        </p:txBody>
      </p:sp>
      <p:sp>
        <p:nvSpPr>
          <p:cNvPr id="25" name="Picture Placeholder 24"/>
          <p:cNvSpPr>
            <a:spLocks noGrp="1"/>
          </p:cNvSpPr>
          <p:nvPr>
            <p:ph type="pic" sz="quarter" idx="14"/>
          </p:nvPr>
        </p:nvSpPr>
        <p:spPr>
          <a:xfrm>
            <a:off x="928688" y="2400300"/>
            <a:ext cx="2551112" cy="1812925"/>
          </a:xfrm>
          <a:prstGeom prst="rect">
            <a:avLst/>
          </a:prstGeom>
        </p:spPr>
        <p:txBody>
          <a:bodyPr/>
          <a:lstStyle>
            <a:lvl1pPr marL="0" indent="0">
              <a:buFontTx/>
              <a:buNone/>
              <a:defRPr/>
            </a:lvl1pPr>
          </a:lstStyle>
          <a:p>
            <a:endParaRPr lang="en-US" dirty="0"/>
          </a:p>
        </p:txBody>
      </p:sp>
      <p:sp>
        <p:nvSpPr>
          <p:cNvPr id="26" name="Picture Placeholder 24"/>
          <p:cNvSpPr>
            <a:spLocks noGrp="1"/>
          </p:cNvSpPr>
          <p:nvPr>
            <p:ph type="pic" sz="quarter" idx="15"/>
          </p:nvPr>
        </p:nvSpPr>
        <p:spPr>
          <a:xfrm>
            <a:off x="2019868" y="3751014"/>
            <a:ext cx="2233171" cy="1452811"/>
          </a:xfrm>
          <a:prstGeom prst="rect">
            <a:avLst/>
          </a:prstGeom>
        </p:spPr>
        <p:txBody>
          <a:bodyPr/>
          <a:lstStyle>
            <a:lvl1pPr marL="0" indent="0">
              <a:buFontTx/>
              <a:buNone/>
              <a:defRPr/>
            </a:lvl1pPr>
          </a:lstStyle>
          <a:p>
            <a:endParaRPr lang="en-US" dirty="0"/>
          </a:p>
        </p:txBody>
      </p:sp>
      <p:sp>
        <p:nvSpPr>
          <p:cNvPr id="27" name="Text Placeholder 22"/>
          <p:cNvSpPr>
            <a:spLocks noGrp="1"/>
          </p:cNvSpPr>
          <p:nvPr>
            <p:ph type="body" sz="quarter" idx="16" hasCustomPrompt="1"/>
          </p:nvPr>
        </p:nvSpPr>
        <p:spPr>
          <a:xfrm>
            <a:off x="756392" y="5461943"/>
            <a:ext cx="3569950" cy="479424"/>
          </a:xfrm>
          <a:prstGeom prst="rect">
            <a:avLst/>
          </a:prstGeom>
        </p:spPr>
        <p:txBody>
          <a:bodyPr anchor="ctr" anchorCtr="1"/>
          <a:lstStyle>
            <a:lvl1pPr marL="0" indent="0">
              <a:buFontTx/>
              <a:buNone/>
              <a:defRPr sz="1800" b="0">
                <a:solidFill>
                  <a:schemeClr val="bg1"/>
                </a:solidFill>
              </a:defRPr>
            </a:lvl1pPr>
          </a:lstStyle>
          <a:p>
            <a:pPr lvl="0"/>
            <a:r>
              <a:rPr lang="en-US" dirty="0" smtClean="0"/>
              <a:t>Enter text.</a:t>
            </a:r>
            <a:endParaRPr lang="en-US" dirty="0"/>
          </a:p>
        </p:txBody>
      </p:sp>
      <p:grpSp>
        <p:nvGrpSpPr>
          <p:cNvPr id="35" name="Group 34"/>
          <p:cNvGrpSpPr/>
          <p:nvPr userDrawn="1"/>
        </p:nvGrpSpPr>
        <p:grpSpPr>
          <a:xfrm>
            <a:off x="4893296" y="1570583"/>
            <a:ext cx="3775075" cy="4360862"/>
            <a:chOff x="4893296" y="1570583"/>
            <a:chExt cx="3775075" cy="4360862"/>
          </a:xfrm>
        </p:grpSpPr>
        <p:sp>
          <p:nvSpPr>
            <p:cNvPr id="30" name="Rectangle 29"/>
            <p:cNvSpPr/>
            <p:nvPr/>
          </p:nvSpPr>
          <p:spPr bwMode="auto">
            <a:xfrm>
              <a:off x="4893296" y="1570583"/>
              <a:ext cx="3760787"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1" name="Rectangle 30"/>
            <p:cNvSpPr/>
            <p:nvPr/>
          </p:nvSpPr>
          <p:spPr bwMode="auto">
            <a:xfrm>
              <a:off x="4896471"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
        <p:nvSpPr>
          <p:cNvPr id="32" name="Text Placeholder 22"/>
          <p:cNvSpPr>
            <a:spLocks noGrp="1"/>
          </p:cNvSpPr>
          <p:nvPr userDrawn="1">
            <p:ph type="body" sz="quarter" idx="17" hasCustomPrompt="1"/>
          </p:nvPr>
        </p:nvSpPr>
        <p:spPr>
          <a:xfrm>
            <a:off x="5558150"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dirty="0" smtClean="0"/>
              <a:t>Enter text.</a:t>
            </a:r>
            <a:endParaRPr lang="en-US" dirty="0"/>
          </a:p>
        </p:txBody>
      </p:sp>
      <p:sp>
        <p:nvSpPr>
          <p:cNvPr id="33" name="Picture Placeholder 24"/>
          <p:cNvSpPr>
            <a:spLocks noGrp="1"/>
          </p:cNvSpPr>
          <p:nvPr userDrawn="1">
            <p:ph type="pic" sz="quarter" idx="18"/>
          </p:nvPr>
        </p:nvSpPr>
        <p:spPr>
          <a:xfrm>
            <a:off x="5161769" y="2400300"/>
            <a:ext cx="2551112" cy="1812925"/>
          </a:xfrm>
          <a:prstGeom prst="rect">
            <a:avLst/>
          </a:prstGeom>
        </p:spPr>
        <p:txBody>
          <a:bodyPr/>
          <a:lstStyle>
            <a:lvl1pPr marL="0" indent="0">
              <a:buFontTx/>
              <a:buNone/>
              <a:defRPr/>
            </a:lvl1pPr>
          </a:lstStyle>
          <a:p>
            <a:endParaRPr lang="en-US" dirty="0"/>
          </a:p>
        </p:txBody>
      </p:sp>
      <p:sp>
        <p:nvSpPr>
          <p:cNvPr id="34" name="Picture Placeholder 24"/>
          <p:cNvSpPr>
            <a:spLocks noGrp="1"/>
          </p:cNvSpPr>
          <p:nvPr userDrawn="1">
            <p:ph type="pic" sz="quarter" idx="19"/>
          </p:nvPr>
        </p:nvSpPr>
        <p:spPr>
          <a:xfrm>
            <a:off x="6252949" y="3751014"/>
            <a:ext cx="2233171" cy="1452811"/>
          </a:xfrm>
          <a:prstGeom prst="rect">
            <a:avLst/>
          </a:prstGeom>
        </p:spPr>
        <p:txBody>
          <a:bodyPr/>
          <a:lstStyle>
            <a:lvl1pPr marL="0" indent="0">
              <a:buFontTx/>
              <a:buNone/>
              <a:defRPr/>
            </a:lvl1pPr>
          </a:lstStyle>
          <a:p>
            <a:endParaRPr lang="en-US" dirty="0"/>
          </a:p>
        </p:txBody>
      </p:sp>
      <p:sp>
        <p:nvSpPr>
          <p:cNvPr id="36" name="Text Placeholder 22"/>
          <p:cNvSpPr>
            <a:spLocks noGrp="1"/>
          </p:cNvSpPr>
          <p:nvPr>
            <p:ph type="body" sz="quarter" idx="20" hasCustomPrompt="1"/>
          </p:nvPr>
        </p:nvSpPr>
        <p:spPr>
          <a:xfrm>
            <a:off x="4988714" y="5454247"/>
            <a:ext cx="3569950" cy="479424"/>
          </a:xfrm>
          <a:prstGeom prst="rect">
            <a:avLst/>
          </a:prstGeom>
        </p:spPr>
        <p:txBody>
          <a:bodyPr anchor="ctr" anchorCtr="1"/>
          <a:lstStyle>
            <a:lvl1pPr marL="0" indent="0">
              <a:buFontTx/>
              <a:buNone/>
              <a:defRPr sz="1800" b="0">
                <a:solidFill>
                  <a:schemeClr val="bg1"/>
                </a:solidFill>
              </a:defRPr>
            </a:lvl1pPr>
          </a:lstStyle>
          <a:p>
            <a:pPr lvl="0"/>
            <a:r>
              <a:rPr lang="en-US" dirty="0" smtClean="0"/>
              <a:t>Enter text.</a:t>
            </a:r>
            <a:endParaRPr lang="en-US" dirty="0"/>
          </a:p>
        </p:txBody>
      </p:sp>
      <p:sp>
        <p:nvSpPr>
          <p:cNvPr id="3" name="Slide Number Placeholder 2"/>
          <p:cNvSpPr>
            <a:spLocks noGrp="1"/>
          </p:cNvSpPr>
          <p:nvPr>
            <p:ph type="sldNum" sz="quarter" idx="22"/>
          </p:nvPr>
        </p:nvSpPr>
        <p:spPr/>
        <p:txBody>
          <a:bodyPr/>
          <a:lstStyle/>
          <a:p>
            <a:fld id="{DB8CC512-E278-453B-8181-6521DC28A47C}" type="slidenum">
              <a:rPr lang="en-US" smtClean="0"/>
              <a:pPr/>
              <a:t>‹#›</a:t>
            </a:fld>
            <a:endParaRPr lang="en-US" dirty="0"/>
          </a:p>
        </p:txBody>
      </p:sp>
    </p:spTree>
    <p:extLst>
      <p:ext uri="{BB962C8B-B14F-4D97-AF65-F5344CB8AC3E}">
        <p14:creationId xmlns:p14="http://schemas.microsoft.com/office/powerpoint/2010/main" val="28192637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Details - Text">
    <p:spTree>
      <p:nvGrpSpPr>
        <p:cNvPr id="1" name=""/>
        <p:cNvGrpSpPr/>
        <p:nvPr/>
      </p:nvGrpSpPr>
      <p:grpSpPr>
        <a:xfrm>
          <a:off x="0" y="0"/>
          <a:ext cx="0" cy="0"/>
          <a:chOff x="0" y="0"/>
          <a:chExt cx="0" cy="0"/>
        </a:xfrm>
      </p:grpSpPr>
      <p:sp>
        <p:nvSpPr>
          <p:cNvPr id="7" name="Text Placeholder 5"/>
          <p:cNvSpPr>
            <a:spLocks noGrp="1"/>
          </p:cNvSpPr>
          <p:nvPr>
            <p:ph type="body" sz="quarter" idx="11" hasCustomPrompt="1"/>
          </p:nvPr>
        </p:nvSpPr>
        <p:spPr>
          <a:xfrm>
            <a:off x="232106" y="396236"/>
            <a:ext cx="6168694" cy="675819"/>
          </a:xfrm>
          <a:prstGeom prst="rect">
            <a:avLst/>
          </a:prstGeom>
        </p:spPr>
        <p:txBody>
          <a:bodyPr/>
          <a:lstStyle>
            <a:lvl1pPr marL="0" indent="0">
              <a:buFontTx/>
              <a:buNone/>
              <a:defRPr sz="4000" cap="all" baseline="0"/>
            </a:lvl1pPr>
          </a:lstStyle>
          <a:p>
            <a:pPr lvl="0"/>
            <a:r>
              <a:rPr lang="en-US" dirty="0" smtClean="0"/>
              <a:t>ENTER TITLE TEXT</a:t>
            </a:r>
          </a:p>
        </p:txBody>
      </p:sp>
      <p:sp>
        <p:nvSpPr>
          <p:cNvPr id="3" name="Text Placeholder 2"/>
          <p:cNvSpPr>
            <a:spLocks noGrp="1"/>
          </p:cNvSpPr>
          <p:nvPr>
            <p:ph type="body" sz="quarter" idx="13"/>
          </p:nvPr>
        </p:nvSpPr>
        <p:spPr>
          <a:xfrm>
            <a:off x="425014" y="1592317"/>
            <a:ext cx="8277552" cy="435128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5"/>
          </p:nvPr>
        </p:nvSpPr>
        <p:spPr/>
        <p:txBody>
          <a:bodyPr/>
          <a:lstStyle/>
          <a:p>
            <a:fld id="{DB8CC512-E278-453B-8181-6521DC28A47C}" type="slidenum">
              <a:rPr lang="en-US" smtClean="0"/>
              <a:pPr/>
              <a:t>‹#›</a:t>
            </a:fld>
            <a:endParaRPr lang="en-US" dirty="0"/>
          </a:p>
        </p:txBody>
      </p:sp>
    </p:spTree>
    <p:extLst>
      <p:ext uri="{BB962C8B-B14F-4D97-AF65-F5344CB8AC3E}">
        <p14:creationId xmlns:p14="http://schemas.microsoft.com/office/powerpoint/2010/main" val="23132336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9144000" cy="6346825"/>
          </a:xfrm>
          <a:prstGeom prst="rect">
            <a:avLst/>
          </a:prstGeom>
          <a:noFill/>
        </p:spPr>
        <p:txBody>
          <a:bodyPr/>
          <a:lstStyle>
            <a:lvl1pPr marL="0" indent="0">
              <a:buFontTx/>
              <a:buNone/>
              <a:defRPr baseline="0"/>
            </a:lvl1pPr>
          </a:lstStyle>
          <a:p>
            <a:r>
              <a:rPr lang="en-US" dirty="0" smtClean="0"/>
              <a:t>Click the picture icon to insert a topic-specific image.</a:t>
            </a:r>
            <a:endParaRPr lang="en-US" dirty="0"/>
          </a:p>
        </p:txBody>
      </p:sp>
      <p:sp>
        <p:nvSpPr>
          <p:cNvPr id="15" name="Text Placeholder 14"/>
          <p:cNvSpPr>
            <a:spLocks noGrp="1"/>
          </p:cNvSpPr>
          <p:nvPr>
            <p:ph type="body" sz="quarter" idx="14" hasCustomPrompt="1"/>
          </p:nvPr>
        </p:nvSpPr>
        <p:spPr>
          <a:xfrm>
            <a:off x="0" y="3972910"/>
            <a:ext cx="4256088" cy="2017986"/>
          </a:xfrm>
          <a:prstGeom prst="rect">
            <a:avLst/>
          </a:prstGeom>
          <a:solidFill>
            <a:srgbClr val="105F9E">
              <a:alpha val="50000"/>
            </a:srgbClr>
          </a:solidFill>
        </p:spPr>
        <p:txBody>
          <a:bodyPr anchor="ctr" anchorCtr="1"/>
          <a:lstStyle>
            <a:lvl1pPr marL="0" indent="0" algn="ctr">
              <a:buFontTx/>
              <a:buNone/>
              <a:defRPr sz="2800" cap="all" baseline="0">
                <a:solidFill>
                  <a:schemeClr val="bg1"/>
                </a:solidFill>
              </a:defRPr>
            </a:lvl1pPr>
          </a:lstStyle>
          <a:p>
            <a:pPr lvl="0"/>
            <a:r>
              <a:rPr lang="en-US" dirty="0" smtClean="0"/>
              <a:t>SECTION TITLE</a:t>
            </a:r>
            <a:endParaRPr lang="en-US" dirty="0"/>
          </a:p>
        </p:txBody>
      </p:sp>
    </p:spTree>
    <p:extLst>
      <p:ext uri="{BB962C8B-B14F-4D97-AF65-F5344CB8AC3E}">
        <p14:creationId xmlns:p14="http://schemas.microsoft.com/office/powerpoint/2010/main" val="21410614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Comparison">
    <p:spTree>
      <p:nvGrpSpPr>
        <p:cNvPr id="1" name=""/>
        <p:cNvGrpSpPr/>
        <p:nvPr/>
      </p:nvGrpSpPr>
      <p:grpSpPr>
        <a:xfrm>
          <a:off x="0" y="0"/>
          <a:ext cx="0" cy="0"/>
          <a:chOff x="0" y="0"/>
          <a:chExt cx="0" cy="0"/>
        </a:xfrm>
      </p:grpSpPr>
      <p:grpSp>
        <p:nvGrpSpPr>
          <p:cNvPr id="28" name="Group 27"/>
          <p:cNvGrpSpPr/>
          <p:nvPr userDrawn="1"/>
        </p:nvGrpSpPr>
        <p:grpSpPr>
          <a:xfrm>
            <a:off x="660215" y="1570583"/>
            <a:ext cx="3775075" cy="4360862"/>
            <a:chOff x="660215" y="1570583"/>
            <a:chExt cx="3775075" cy="4360862"/>
          </a:xfrm>
        </p:grpSpPr>
        <p:sp>
          <p:nvSpPr>
            <p:cNvPr id="15" name="Rectangle 14"/>
            <p:cNvSpPr/>
            <p:nvPr/>
          </p:nvSpPr>
          <p:spPr bwMode="auto">
            <a:xfrm>
              <a:off x="660215" y="1570583"/>
              <a:ext cx="3760787"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Rectangle 16"/>
            <p:cNvSpPr/>
            <p:nvPr/>
          </p:nvSpPr>
          <p:spPr bwMode="auto">
            <a:xfrm>
              <a:off x="663390"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9" name="Text Placeholder 5"/>
          <p:cNvSpPr>
            <a:spLocks noGrp="1"/>
          </p:cNvSpPr>
          <p:nvPr userDrawn="1">
            <p:ph type="body" sz="quarter" idx="11" hasCustomPrompt="1"/>
          </p:nvPr>
        </p:nvSpPr>
        <p:spPr>
          <a:xfrm>
            <a:off x="232106" y="396236"/>
            <a:ext cx="6058335" cy="691585"/>
          </a:xfrm>
          <a:prstGeom prst="rect">
            <a:avLst/>
          </a:prstGeom>
        </p:spPr>
        <p:txBody>
          <a:bodyPr/>
          <a:lstStyle>
            <a:lvl1pPr marL="0" indent="0">
              <a:buFontTx/>
              <a:buNone/>
              <a:defRPr sz="4000" cap="all" baseline="0"/>
            </a:lvl1pPr>
          </a:lstStyle>
          <a:p>
            <a:pPr lvl="0"/>
            <a:r>
              <a:rPr lang="en-US" dirty="0" smtClean="0"/>
              <a:t>ENTER TITLE TEXT</a:t>
            </a:r>
          </a:p>
        </p:txBody>
      </p:sp>
      <p:sp>
        <p:nvSpPr>
          <p:cNvPr id="23" name="Text Placeholder 22"/>
          <p:cNvSpPr>
            <a:spLocks noGrp="1"/>
          </p:cNvSpPr>
          <p:nvPr userDrawn="1">
            <p:ph type="body" sz="quarter" idx="13" hasCustomPrompt="1"/>
          </p:nvPr>
        </p:nvSpPr>
        <p:spPr>
          <a:xfrm>
            <a:off x="1325069"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dirty="0" smtClean="0"/>
              <a:t>Enter text.</a:t>
            </a:r>
            <a:endParaRPr lang="en-US" dirty="0"/>
          </a:p>
        </p:txBody>
      </p:sp>
      <p:sp>
        <p:nvSpPr>
          <p:cNvPr id="25" name="Picture Placeholder 24"/>
          <p:cNvSpPr>
            <a:spLocks noGrp="1"/>
          </p:cNvSpPr>
          <p:nvPr>
            <p:ph type="pic" sz="quarter" idx="14"/>
          </p:nvPr>
        </p:nvSpPr>
        <p:spPr>
          <a:xfrm>
            <a:off x="928688" y="2400300"/>
            <a:ext cx="2551112" cy="1812925"/>
          </a:xfrm>
          <a:prstGeom prst="rect">
            <a:avLst/>
          </a:prstGeom>
        </p:spPr>
        <p:txBody>
          <a:bodyPr/>
          <a:lstStyle>
            <a:lvl1pPr marL="0" indent="0">
              <a:buFontTx/>
              <a:buNone/>
              <a:defRPr/>
            </a:lvl1pPr>
          </a:lstStyle>
          <a:p>
            <a:endParaRPr lang="en-US" dirty="0"/>
          </a:p>
        </p:txBody>
      </p:sp>
      <p:sp>
        <p:nvSpPr>
          <p:cNvPr id="26" name="Picture Placeholder 24"/>
          <p:cNvSpPr>
            <a:spLocks noGrp="1"/>
          </p:cNvSpPr>
          <p:nvPr>
            <p:ph type="pic" sz="quarter" idx="15"/>
          </p:nvPr>
        </p:nvSpPr>
        <p:spPr>
          <a:xfrm>
            <a:off x="2019868" y="3751014"/>
            <a:ext cx="2233171" cy="1452811"/>
          </a:xfrm>
          <a:prstGeom prst="rect">
            <a:avLst/>
          </a:prstGeom>
        </p:spPr>
        <p:txBody>
          <a:bodyPr/>
          <a:lstStyle>
            <a:lvl1pPr marL="0" indent="0">
              <a:buFontTx/>
              <a:buNone/>
              <a:defRPr/>
            </a:lvl1pPr>
          </a:lstStyle>
          <a:p>
            <a:endParaRPr lang="en-US" dirty="0"/>
          </a:p>
        </p:txBody>
      </p:sp>
      <p:sp>
        <p:nvSpPr>
          <p:cNvPr id="27" name="Text Placeholder 22"/>
          <p:cNvSpPr>
            <a:spLocks noGrp="1"/>
          </p:cNvSpPr>
          <p:nvPr>
            <p:ph type="body" sz="quarter" idx="16" hasCustomPrompt="1"/>
          </p:nvPr>
        </p:nvSpPr>
        <p:spPr>
          <a:xfrm>
            <a:off x="756392" y="5461943"/>
            <a:ext cx="3569950" cy="479424"/>
          </a:xfrm>
          <a:prstGeom prst="rect">
            <a:avLst/>
          </a:prstGeom>
        </p:spPr>
        <p:txBody>
          <a:bodyPr anchor="ctr" anchorCtr="1"/>
          <a:lstStyle>
            <a:lvl1pPr marL="0" indent="0">
              <a:buFontTx/>
              <a:buNone/>
              <a:defRPr sz="1800" b="0">
                <a:solidFill>
                  <a:schemeClr val="bg1"/>
                </a:solidFill>
              </a:defRPr>
            </a:lvl1pPr>
          </a:lstStyle>
          <a:p>
            <a:pPr lvl="0"/>
            <a:r>
              <a:rPr lang="en-US" dirty="0" smtClean="0"/>
              <a:t>Enter text.</a:t>
            </a:r>
            <a:endParaRPr lang="en-US" dirty="0"/>
          </a:p>
        </p:txBody>
      </p:sp>
      <p:grpSp>
        <p:nvGrpSpPr>
          <p:cNvPr id="35" name="Group 34"/>
          <p:cNvGrpSpPr/>
          <p:nvPr userDrawn="1"/>
        </p:nvGrpSpPr>
        <p:grpSpPr>
          <a:xfrm>
            <a:off x="4893296" y="1570583"/>
            <a:ext cx="3775075" cy="4360862"/>
            <a:chOff x="4893296" y="1570583"/>
            <a:chExt cx="3775075" cy="4360862"/>
          </a:xfrm>
        </p:grpSpPr>
        <p:sp>
          <p:nvSpPr>
            <p:cNvPr id="30" name="Rectangle 29"/>
            <p:cNvSpPr/>
            <p:nvPr/>
          </p:nvSpPr>
          <p:spPr bwMode="auto">
            <a:xfrm>
              <a:off x="4893296" y="1570583"/>
              <a:ext cx="3760787"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Rectangle 30"/>
            <p:cNvSpPr/>
            <p:nvPr/>
          </p:nvSpPr>
          <p:spPr bwMode="auto">
            <a:xfrm>
              <a:off x="4896471"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Text Placeholder 22"/>
          <p:cNvSpPr>
            <a:spLocks noGrp="1"/>
          </p:cNvSpPr>
          <p:nvPr userDrawn="1">
            <p:ph type="body" sz="quarter" idx="17" hasCustomPrompt="1"/>
          </p:nvPr>
        </p:nvSpPr>
        <p:spPr>
          <a:xfrm>
            <a:off x="5558150"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dirty="0" smtClean="0"/>
              <a:t>Enter text.</a:t>
            </a:r>
            <a:endParaRPr lang="en-US" dirty="0"/>
          </a:p>
        </p:txBody>
      </p:sp>
      <p:sp>
        <p:nvSpPr>
          <p:cNvPr id="33" name="Picture Placeholder 24"/>
          <p:cNvSpPr>
            <a:spLocks noGrp="1"/>
          </p:cNvSpPr>
          <p:nvPr userDrawn="1">
            <p:ph type="pic" sz="quarter" idx="18"/>
          </p:nvPr>
        </p:nvSpPr>
        <p:spPr>
          <a:xfrm>
            <a:off x="5161769" y="2400300"/>
            <a:ext cx="2551112" cy="1812925"/>
          </a:xfrm>
          <a:prstGeom prst="rect">
            <a:avLst/>
          </a:prstGeom>
        </p:spPr>
        <p:txBody>
          <a:bodyPr/>
          <a:lstStyle>
            <a:lvl1pPr marL="0" indent="0">
              <a:buFontTx/>
              <a:buNone/>
              <a:defRPr/>
            </a:lvl1pPr>
          </a:lstStyle>
          <a:p>
            <a:endParaRPr lang="en-US" dirty="0"/>
          </a:p>
        </p:txBody>
      </p:sp>
      <p:sp>
        <p:nvSpPr>
          <p:cNvPr id="34" name="Picture Placeholder 24"/>
          <p:cNvSpPr>
            <a:spLocks noGrp="1"/>
          </p:cNvSpPr>
          <p:nvPr userDrawn="1">
            <p:ph type="pic" sz="quarter" idx="19"/>
          </p:nvPr>
        </p:nvSpPr>
        <p:spPr>
          <a:xfrm>
            <a:off x="6252949" y="3751014"/>
            <a:ext cx="2233171" cy="1452811"/>
          </a:xfrm>
          <a:prstGeom prst="rect">
            <a:avLst/>
          </a:prstGeom>
        </p:spPr>
        <p:txBody>
          <a:bodyPr/>
          <a:lstStyle>
            <a:lvl1pPr marL="0" indent="0">
              <a:buFontTx/>
              <a:buNone/>
              <a:defRPr/>
            </a:lvl1pPr>
          </a:lstStyle>
          <a:p>
            <a:endParaRPr lang="en-US" dirty="0"/>
          </a:p>
        </p:txBody>
      </p:sp>
      <p:sp>
        <p:nvSpPr>
          <p:cNvPr id="36" name="Text Placeholder 22"/>
          <p:cNvSpPr>
            <a:spLocks noGrp="1"/>
          </p:cNvSpPr>
          <p:nvPr>
            <p:ph type="body" sz="quarter" idx="20" hasCustomPrompt="1"/>
          </p:nvPr>
        </p:nvSpPr>
        <p:spPr>
          <a:xfrm>
            <a:off x="4988714" y="5454247"/>
            <a:ext cx="3569950" cy="479424"/>
          </a:xfrm>
          <a:prstGeom prst="rect">
            <a:avLst/>
          </a:prstGeom>
        </p:spPr>
        <p:txBody>
          <a:bodyPr anchor="ctr" anchorCtr="1"/>
          <a:lstStyle>
            <a:lvl1pPr marL="0" indent="0">
              <a:buFontTx/>
              <a:buNone/>
              <a:defRPr sz="1800" b="0">
                <a:solidFill>
                  <a:schemeClr val="bg1"/>
                </a:solidFill>
              </a:defRPr>
            </a:lvl1pPr>
          </a:lstStyle>
          <a:p>
            <a:pPr lvl="0"/>
            <a:r>
              <a:rPr lang="en-US" dirty="0" smtClean="0"/>
              <a:t>Enter text.</a:t>
            </a:r>
            <a:endParaRPr lang="en-US" dirty="0"/>
          </a:p>
        </p:txBody>
      </p:sp>
      <p:sp>
        <p:nvSpPr>
          <p:cNvPr id="3" name="Slide Number Placeholder 2"/>
          <p:cNvSpPr>
            <a:spLocks noGrp="1"/>
          </p:cNvSpPr>
          <p:nvPr>
            <p:ph type="sldNum" sz="quarter" idx="21"/>
          </p:nvPr>
        </p:nvSpPr>
        <p:spPr/>
        <p:txBody>
          <a:bodyPr/>
          <a:lstStyle/>
          <a:p>
            <a:fld id="{26E44256-65CB-4B15-8665-198FC682ABA3}" type="slidenum">
              <a:rPr lang="en-US" smtClean="0"/>
              <a:pPr/>
              <a:t>‹#›</a:t>
            </a:fld>
            <a:endParaRPr lang="en-US" dirty="0"/>
          </a:p>
        </p:txBody>
      </p:sp>
    </p:spTree>
    <p:extLst>
      <p:ext uri="{BB962C8B-B14F-4D97-AF65-F5344CB8AC3E}">
        <p14:creationId xmlns:p14="http://schemas.microsoft.com/office/powerpoint/2010/main" val="35324812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etails - Text">
    <p:spTree>
      <p:nvGrpSpPr>
        <p:cNvPr id="1" name=""/>
        <p:cNvGrpSpPr/>
        <p:nvPr/>
      </p:nvGrpSpPr>
      <p:grpSpPr>
        <a:xfrm>
          <a:off x="0" y="0"/>
          <a:ext cx="0" cy="0"/>
          <a:chOff x="0" y="0"/>
          <a:chExt cx="0" cy="0"/>
        </a:xfrm>
      </p:grpSpPr>
      <p:sp>
        <p:nvSpPr>
          <p:cNvPr id="7" name="Text Placeholder 5"/>
          <p:cNvSpPr>
            <a:spLocks noGrp="1"/>
          </p:cNvSpPr>
          <p:nvPr>
            <p:ph type="body" sz="quarter" idx="11" hasCustomPrompt="1"/>
          </p:nvPr>
        </p:nvSpPr>
        <p:spPr>
          <a:xfrm>
            <a:off x="232106" y="396236"/>
            <a:ext cx="6168694" cy="675819"/>
          </a:xfrm>
          <a:prstGeom prst="rect">
            <a:avLst/>
          </a:prstGeom>
        </p:spPr>
        <p:txBody>
          <a:bodyPr/>
          <a:lstStyle>
            <a:lvl1pPr marL="0" indent="0">
              <a:buFontTx/>
              <a:buNone/>
              <a:defRPr sz="4000" cap="all" baseline="0"/>
            </a:lvl1pPr>
          </a:lstStyle>
          <a:p>
            <a:pPr lvl="0"/>
            <a:r>
              <a:rPr lang="en-US" dirty="0" smtClean="0"/>
              <a:t>ENTER TITLE TEXT</a:t>
            </a:r>
          </a:p>
        </p:txBody>
      </p:sp>
      <p:sp>
        <p:nvSpPr>
          <p:cNvPr id="3" name="Text Placeholder 2"/>
          <p:cNvSpPr>
            <a:spLocks noGrp="1"/>
          </p:cNvSpPr>
          <p:nvPr>
            <p:ph type="body" sz="quarter" idx="13"/>
          </p:nvPr>
        </p:nvSpPr>
        <p:spPr>
          <a:xfrm>
            <a:off x="425014" y="1592317"/>
            <a:ext cx="8277552" cy="435128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fld id="{26E44256-65CB-4B15-8665-198FC682ABA3}" type="slidenum">
              <a:rPr lang="en-US" smtClean="0"/>
              <a:pPr/>
              <a:t>‹#›</a:t>
            </a:fld>
            <a:endParaRPr lang="en-US" dirty="0"/>
          </a:p>
        </p:txBody>
      </p:sp>
    </p:spTree>
    <p:extLst>
      <p:ext uri="{BB962C8B-B14F-4D97-AF65-F5344CB8AC3E}">
        <p14:creationId xmlns:p14="http://schemas.microsoft.com/office/powerpoint/2010/main" val="9056842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etails &amp; Pictur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3246" y="1583377"/>
            <a:ext cx="5568120" cy="455771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1"/>
          </p:nvPr>
        </p:nvSpPr>
        <p:spPr>
          <a:xfrm>
            <a:off x="6142038" y="2116138"/>
            <a:ext cx="2660650" cy="2032781"/>
          </a:xfrm>
          <a:prstGeom prst="rect">
            <a:avLst/>
          </a:prstGeom>
        </p:spPr>
        <p:txBody>
          <a:bodyPr/>
          <a:lstStyle>
            <a:lvl1pPr marL="0" indent="0">
              <a:buNone/>
              <a:defRPr/>
            </a:lvl1pPr>
          </a:lstStyle>
          <a:p>
            <a:endParaRPr lang="en-US" dirty="0"/>
          </a:p>
        </p:txBody>
      </p:sp>
      <p:sp>
        <p:nvSpPr>
          <p:cNvPr id="7" name="Text Placeholder 5"/>
          <p:cNvSpPr>
            <a:spLocks noGrp="1"/>
          </p:cNvSpPr>
          <p:nvPr>
            <p:ph type="body" sz="quarter" idx="12" hasCustomPrompt="1"/>
          </p:nvPr>
        </p:nvSpPr>
        <p:spPr>
          <a:xfrm>
            <a:off x="232106" y="396236"/>
            <a:ext cx="6137163" cy="691585"/>
          </a:xfrm>
          <a:prstGeom prst="rect">
            <a:avLst/>
          </a:prstGeom>
        </p:spPr>
        <p:txBody>
          <a:bodyPr/>
          <a:lstStyle>
            <a:lvl1pPr marL="0" indent="0">
              <a:buFontTx/>
              <a:buNone/>
              <a:defRPr sz="4000" cap="all" baseline="0"/>
            </a:lvl1pPr>
          </a:lstStyle>
          <a:p>
            <a:pPr lvl="0"/>
            <a:r>
              <a:rPr lang="en-US" dirty="0" smtClean="0"/>
              <a:t>ENTER TITLE TEXT</a:t>
            </a:r>
          </a:p>
        </p:txBody>
      </p:sp>
      <p:sp>
        <p:nvSpPr>
          <p:cNvPr id="3" name="Slide Number Placeholder 2"/>
          <p:cNvSpPr>
            <a:spLocks noGrp="1"/>
          </p:cNvSpPr>
          <p:nvPr>
            <p:ph type="sldNum" sz="quarter" idx="13"/>
          </p:nvPr>
        </p:nvSpPr>
        <p:spPr/>
        <p:txBody>
          <a:bodyPr/>
          <a:lstStyle/>
          <a:p>
            <a:fld id="{26E44256-65CB-4B15-8665-198FC682ABA3}" type="slidenum">
              <a:rPr lang="en-US" smtClean="0"/>
              <a:pPr/>
              <a:t>‹#›</a:t>
            </a:fld>
            <a:endParaRPr lang="en-US" dirty="0"/>
          </a:p>
        </p:txBody>
      </p:sp>
    </p:spTree>
    <p:extLst>
      <p:ext uri="{BB962C8B-B14F-4D97-AF65-F5344CB8AC3E}">
        <p14:creationId xmlns:p14="http://schemas.microsoft.com/office/powerpoint/2010/main" val="35353946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descr="bk2.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6" name="Picture 15"/>
          <p:cNvPicPr>
            <a:picLocks noChangeAspect="1"/>
          </p:cNvPicPr>
          <p:nvPr/>
        </p:nvPicPr>
        <p:blipFill>
          <a:blip r:embed="rId4" cstate="email">
            <a:alphaModFix amt="16000"/>
            <a:extLst>
              <a:ext uri="{28A0092B-C50C-407E-A947-70E740481C1C}">
                <a14:useLocalDpi xmlns:a14="http://schemas.microsoft.com/office/drawing/2010/main" val="0"/>
              </a:ext>
            </a:extLst>
          </a:blip>
          <a:stretch>
            <a:fillRect/>
          </a:stretch>
        </p:blipFill>
        <p:spPr>
          <a:xfrm>
            <a:off x="-14997" y="0"/>
            <a:ext cx="9158997" cy="6361757"/>
          </a:xfrm>
          <a:prstGeom prst="rect">
            <a:avLst/>
          </a:prstGeom>
          <a:blipFill dpi="0" rotWithShape="1">
            <a:blip r:embed="rId5">
              <a:alphaModFix amt="16000"/>
            </a:blip>
            <a:srcRect/>
            <a:stretch>
              <a:fillRect/>
            </a:stretch>
          </a:blipFill>
        </p:spPr>
      </p:pic>
      <p:pic>
        <p:nvPicPr>
          <p:cNvPr id="17" name="Picture 16"/>
          <p:cNvPicPr>
            <a:picLocks noChangeAspect="1"/>
          </p:cNvPicPr>
          <p:nvPr/>
        </p:nvPicPr>
        <p:blipFill rotWithShape="1">
          <a:blip r:embed="rId6"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5" name="Slide Number Placeholder 4"/>
          <p:cNvSpPr>
            <a:spLocks noGrp="1"/>
          </p:cNvSpPr>
          <p:nvPr>
            <p:ph type="sldNum" sz="quarter" idx="4"/>
          </p:nvPr>
        </p:nvSpPr>
        <p:spPr>
          <a:xfrm>
            <a:off x="3543300" y="6356350"/>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6E97D55-C933-4B8D-AA37-598C8362B73E}" type="slidenum">
              <a:rPr lang="en-US" smtClean="0"/>
              <a:pPr/>
              <a:t>‹#›</a:t>
            </a:fld>
            <a:endParaRPr lang="en-US" dirty="0"/>
          </a:p>
        </p:txBody>
      </p:sp>
    </p:spTree>
    <p:extLst>
      <p:ext uri="{BB962C8B-B14F-4D97-AF65-F5344CB8AC3E}">
        <p14:creationId xmlns:p14="http://schemas.microsoft.com/office/powerpoint/2010/main" val="951040345"/>
      </p:ext>
    </p:extLst>
  </p:cSld>
  <p:clrMap bg1="lt1" tx1="dk1" bg2="lt2" tx2="dk2" accent1="accent1" accent2="accent2" accent3="accent3" accent4="accent4" accent5="accent5" accent6="accent6" hlink="hlink" folHlink="folHlink"/>
  <p:sldLayoutIdLst>
    <p:sldLayoutId id="2147483728"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8"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Slide Number Placeholder 4"/>
          <p:cNvSpPr>
            <a:spLocks noGrp="1"/>
          </p:cNvSpPr>
          <p:nvPr>
            <p:ph type="sldNum" sz="quarter" idx="4"/>
          </p:nvPr>
        </p:nvSpPr>
        <p:spPr>
          <a:xfrm>
            <a:off x="3543300" y="6356350"/>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B8CC512-E278-453B-8181-6521DC28A47C}" type="slidenum">
              <a:rPr lang="en-US" smtClean="0"/>
              <a:pPr/>
              <a:t>‹#›</a:t>
            </a:fld>
            <a:endParaRPr lang="en-US" dirty="0"/>
          </a:p>
        </p:txBody>
      </p:sp>
    </p:spTree>
    <p:extLst>
      <p:ext uri="{BB962C8B-B14F-4D97-AF65-F5344CB8AC3E}">
        <p14:creationId xmlns:p14="http://schemas.microsoft.com/office/powerpoint/2010/main" val="3359497339"/>
      </p:ext>
    </p:extLst>
  </p:cSld>
  <p:clrMap bg1="lt1" tx1="dk1" bg2="lt2" tx2="dk2" accent1="accent1" accent2="accent2" accent3="accent3" accent4="accent4" accent5="accent5" accent6="accent6" hlink="hlink" folHlink="folHlink"/>
  <p:sldLayoutIdLst>
    <p:sldLayoutId id="2147483729" r:id="rId1"/>
    <p:sldLayoutId id="2147483676" r:id="rId2"/>
    <p:sldLayoutId id="2147483741" r:id="rId3"/>
    <p:sldLayoutId id="2147483742"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89946909"/>
      </p:ext>
    </p:extLst>
  </p:cSld>
  <p:clrMap bg1="lt1" tx1="dk1" bg2="lt2" tx2="dk2" accent1="accent1" accent2="accent2" accent3="accent3" accent4="accent4" accent5="accent5" accent6="accent6" hlink="hlink" folHlink="folHlink"/>
  <p:sldLayoutIdLst>
    <p:sldLayoutId id="2147483730"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9"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Slide Number Placeholder 4"/>
          <p:cNvSpPr>
            <a:spLocks noGrp="1"/>
          </p:cNvSpPr>
          <p:nvPr>
            <p:ph type="sldNum" sz="quarter" idx="4"/>
          </p:nvPr>
        </p:nvSpPr>
        <p:spPr>
          <a:xfrm>
            <a:off x="3543300" y="6356350"/>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6E44256-65CB-4B15-8665-198FC682ABA3}" type="slidenum">
              <a:rPr lang="en-US" smtClean="0"/>
              <a:pPr/>
              <a:t>‹#›</a:t>
            </a:fld>
            <a:endParaRPr lang="en-US" dirty="0"/>
          </a:p>
        </p:txBody>
      </p:sp>
    </p:spTree>
    <p:extLst>
      <p:ext uri="{BB962C8B-B14F-4D97-AF65-F5344CB8AC3E}">
        <p14:creationId xmlns:p14="http://schemas.microsoft.com/office/powerpoint/2010/main" val="38198048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3"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smtClean="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8" name="Text Placeholder 3"/>
          <p:cNvSpPr txBox="1">
            <a:spLocks/>
          </p:cNvSpPr>
          <p:nvPr/>
        </p:nvSpPr>
        <p:spPr>
          <a:xfrm>
            <a:off x="0" y="1514906"/>
            <a:ext cx="9144000" cy="859809"/>
          </a:xfrm>
          <a:prstGeom prst="rect">
            <a:avLst/>
          </a:prstGeom>
        </p:spPr>
        <p:txBody>
          <a:bodyPr/>
          <a:lstStyle>
            <a:lvl1pPr marL="0" indent="0" algn="ctr" rtl="0" eaLnBrk="0" fontAlgn="base" hangingPunct="0">
              <a:spcBef>
                <a:spcPct val="20000"/>
              </a:spcBef>
              <a:spcAft>
                <a:spcPct val="0"/>
              </a:spcAft>
              <a:buClr>
                <a:srgbClr val="105F9E"/>
              </a:buClr>
              <a:buFontTx/>
              <a:buNone/>
              <a:defRPr sz="3600" b="0" i="0" kern="1200" cap="all" baseline="0">
                <a:solidFill>
                  <a:schemeClr val="tx1">
                    <a:lumMod val="65000"/>
                    <a:lumOff val="35000"/>
                  </a:schemeClr>
                </a:solidFill>
                <a:latin typeface="Calibri Light" panose="020F0302020204030204" pitchFamily="34" charset="0"/>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For more information</a:t>
            </a:r>
            <a:endParaRPr lang="en-US" dirty="0"/>
          </a:p>
        </p:txBody>
      </p:sp>
      <p:sp>
        <p:nvSpPr>
          <p:cNvPr id="19" name="Text Placeholder 3"/>
          <p:cNvSpPr txBox="1">
            <a:spLocks/>
          </p:cNvSpPr>
          <p:nvPr/>
        </p:nvSpPr>
        <p:spPr>
          <a:xfrm>
            <a:off x="1583138" y="2528253"/>
            <a:ext cx="1610436" cy="542493"/>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Visit</a:t>
            </a:r>
            <a:endParaRPr lang="en-US" dirty="0"/>
          </a:p>
        </p:txBody>
      </p:sp>
      <p:sp>
        <p:nvSpPr>
          <p:cNvPr id="20" name="Text Placeholder 3"/>
          <p:cNvSpPr txBox="1">
            <a:spLocks/>
          </p:cNvSpPr>
          <p:nvPr/>
        </p:nvSpPr>
        <p:spPr>
          <a:xfrm>
            <a:off x="1899311" y="3294803"/>
            <a:ext cx="1610436" cy="581161"/>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Call</a:t>
            </a:r>
            <a:endParaRPr lang="en-US" dirty="0"/>
          </a:p>
        </p:txBody>
      </p:sp>
      <p:sp>
        <p:nvSpPr>
          <p:cNvPr id="21" name="Text Placeholder 3"/>
          <p:cNvSpPr txBox="1">
            <a:spLocks/>
          </p:cNvSpPr>
          <p:nvPr/>
        </p:nvSpPr>
        <p:spPr>
          <a:xfrm>
            <a:off x="400332" y="4075001"/>
            <a:ext cx="2943370" cy="581161"/>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Stay Informed</a:t>
            </a:r>
            <a:endParaRPr lang="en-US" dirty="0"/>
          </a:p>
        </p:txBody>
      </p:sp>
      <p:sp>
        <p:nvSpPr>
          <p:cNvPr id="5" name="Slide Number Placeholder 4"/>
          <p:cNvSpPr>
            <a:spLocks noGrp="1"/>
          </p:cNvSpPr>
          <p:nvPr>
            <p:ph type="sldNum" sz="quarter" idx="4"/>
          </p:nvPr>
        </p:nvSpPr>
        <p:spPr>
          <a:xfrm>
            <a:off x="3543300" y="6356350"/>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584C971-F302-48F8-A428-90A517EE1DB9}" type="slidenum">
              <a:rPr lang="en-US" smtClean="0"/>
              <a:pPr/>
              <a:t>‹#›</a:t>
            </a:fld>
            <a:endParaRPr lang="en-US" dirty="0"/>
          </a:p>
        </p:txBody>
      </p:sp>
    </p:spTree>
    <p:extLst>
      <p:ext uri="{BB962C8B-B14F-4D97-AF65-F5344CB8AC3E}">
        <p14:creationId xmlns:p14="http://schemas.microsoft.com/office/powerpoint/2010/main" val="1554693718"/>
      </p:ext>
    </p:extLst>
  </p:cSld>
  <p:clrMap bg1="lt1" tx1="dk1" bg2="lt2" tx2="dk2" accent1="accent1" accent2="accent2" accent3="accent3" accent4="accent4" accent5="accent5" accent6="accent6" hlink="hlink" folHlink="folHlink"/>
  <p:sldLayoutIdLst>
    <p:sldLayoutId id="214748373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smtClean="0"/>
              <a:t>FY17 Summary of Proposed Changes</a:t>
            </a:r>
            <a:endParaRPr lang="en-US" dirty="0"/>
          </a:p>
        </p:txBody>
      </p:sp>
      <p:sp>
        <p:nvSpPr>
          <p:cNvPr id="3" name="Text Placeholder 2"/>
          <p:cNvSpPr>
            <a:spLocks noGrp="1"/>
          </p:cNvSpPr>
          <p:nvPr>
            <p:ph type="body" sz="quarter" idx="17"/>
          </p:nvPr>
        </p:nvSpPr>
        <p:spPr/>
        <p:txBody>
          <a:bodyPr/>
          <a:lstStyle/>
          <a:p>
            <a:r>
              <a:rPr lang="en-US" dirty="0" smtClean="0"/>
              <a:t>June 14, 2016</a:t>
            </a:r>
            <a:endParaRPr lang="en-US" dirty="0"/>
          </a:p>
        </p:txBody>
      </p:sp>
      <p:sp>
        <p:nvSpPr>
          <p:cNvPr id="4" name="Text Placeholder 3"/>
          <p:cNvSpPr>
            <a:spLocks noGrp="1"/>
          </p:cNvSpPr>
          <p:nvPr>
            <p:ph type="body" sz="quarter" idx="18"/>
          </p:nvPr>
        </p:nvSpPr>
        <p:spPr/>
        <p:txBody>
          <a:bodyPr/>
          <a:lstStyle/>
          <a:p>
            <a:r>
              <a:rPr lang="en-US" sz="3200" dirty="0" smtClean="0"/>
              <a:t>AEG Team</a:t>
            </a:r>
            <a:endParaRPr lang="en-US" sz="3200" dirty="0"/>
          </a:p>
        </p:txBody>
      </p:sp>
      <p:sp>
        <p:nvSpPr>
          <p:cNvPr id="7" name="Slide Number Placeholder 6"/>
          <p:cNvSpPr>
            <a:spLocks noGrp="1"/>
          </p:cNvSpPr>
          <p:nvPr>
            <p:ph type="sldNum" sz="quarter" idx="19"/>
          </p:nvPr>
        </p:nvSpPr>
        <p:spPr/>
        <p:txBody>
          <a:bodyPr/>
          <a:lstStyle/>
          <a:p>
            <a:fld id="{66E97D55-C933-4B8D-AA37-598C8362B73E}" type="slidenum">
              <a:rPr lang="en-US" smtClean="0"/>
              <a:pPr/>
              <a:t>1</a:t>
            </a:fld>
            <a:endParaRPr lang="en-US" dirty="0"/>
          </a:p>
        </p:txBody>
      </p:sp>
    </p:spTree>
    <p:extLst>
      <p:ext uri="{BB962C8B-B14F-4D97-AF65-F5344CB8AC3E}">
        <p14:creationId xmlns:p14="http://schemas.microsoft.com/office/powerpoint/2010/main" val="138957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9270" y="396236"/>
            <a:ext cx="6400800" cy="675819"/>
          </a:xfrm>
        </p:spPr>
        <p:txBody>
          <a:bodyPr/>
          <a:lstStyle/>
          <a:p>
            <a:r>
              <a:rPr lang="en-US" sz="3200" dirty="0" smtClean="0"/>
              <a:t>Enhanced outreach plan</a:t>
            </a:r>
            <a:endParaRPr lang="en-US" sz="3200" dirty="0"/>
          </a:p>
        </p:txBody>
      </p:sp>
      <p:sp>
        <p:nvSpPr>
          <p:cNvPr id="3" name="Text Placeholder 2"/>
          <p:cNvSpPr>
            <a:spLocks noGrp="1"/>
          </p:cNvSpPr>
          <p:nvPr>
            <p:ph type="body" sz="quarter" idx="13"/>
          </p:nvPr>
        </p:nvSpPr>
        <p:spPr>
          <a:xfrm>
            <a:off x="433224" y="1538561"/>
            <a:ext cx="8277552" cy="4351283"/>
          </a:xfrm>
        </p:spPr>
        <p:txBody>
          <a:bodyPr/>
          <a:lstStyle/>
          <a:p>
            <a:r>
              <a:rPr lang="en-US" sz="2000" dirty="0" smtClean="0"/>
              <a:t>C&amp;I and Renewable Programs</a:t>
            </a:r>
          </a:p>
          <a:p>
            <a:pPr lvl="1"/>
            <a:r>
              <a:rPr lang="en-US" sz="1600" dirty="0" smtClean="0"/>
              <a:t>Crosswalk </a:t>
            </a:r>
            <a:r>
              <a:rPr lang="en-US" sz="1600" dirty="0"/>
              <a:t>all C&amp;I and Renewable Programs</a:t>
            </a:r>
          </a:p>
          <a:p>
            <a:pPr lvl="1"/>
            <a:r>
              <a:rPr lang="en-US" sz="1600" dirty="0" smtClean="0"/>
              <a:t>Account Managers focus </a:t>
            </a:r>
            <a:r>
              <a:rPr lang="en-US" sz="1600" dirty="0"/>
              <a:t>on outreach to customers, industry groups, and </a:t>
            </a:r>
            <a:r>
              <a:rPr lang="en-US" sz="1600" dirty="0" smtClean="0"/>
              <a:t>associations to build relationships</a:t>
            </a:r>
            <a:r>
              <a:rPr lang="en-US" sz="1600" dirty="0"/>
              <a:t>, </a:t>
            </a:r>
            <a:r>
              <a:rPr lang="en-US" sz="1600" dirty="0" smtClean="0"/>
              <a:t>identify </a:t>
            </a:r>
            <a:r>
              <a:rPr lang="en-US" sz="1600" dirty="0"/>
              <a:t>leads and projects and </a:t>
            </a:r>
            <a:r>
              <a:rPr lang="en-US" sz="1600" dirty="0" smtClean="0"/>
              <a:t>transition into </a:t>
            </a:r>
            <a:r>
              <a:rPr lang="en-US" sz="1600" dirty="0"/>
              <a:t>program participants </a:t>
            </a:r>
            <a:endParaRPr lang="en-US" sz="1600" dirty="0" smtClean="0"/>
          </a:p>
          <a:p>
            <a:pPr lvl="1"/>
            <a:r>
              <a:rPr lang="en-US" sz="1600" dirty="0" smtClean="0"/>
              <a:t>Sector focus includes: </a:t>
            </a:r>
          </a:p>
          <a:p>
            <a:pPr lvl="2"/>
            <a:r>
              <a:rPr lang="en-US" sz="1400" dirty="0" smtClean="0"/>
              <a:t>Property Management </a:t>
            </a:r>
          </a:p>
          <a:p>
            <a:pPr lvl="2"/>
            <a:r>
              <a:rPr lang="en-US" sz="1400" dirty="0" smtClean="0"/>
              <a:t>Healthcare </a:t>
            </a:r>
          </a:p>
          <a:p>
            <a:pPr lvl="2"/>
            <a:r>
              <a:rPr lang="en-US" sz="1400" dirty="0" smtClean="0"/>
              <a:t>Hospitality </a:t>
            </a:r>
          </a:p>
          <a:p>
            <a:pPr lvl="2"/>
            <a:r>
              <a:rPr lang="en-US" sz="1400" dirty="0" smtClean="0"/>
              <a:t>Municipal, County and State Government </a:t>
            </a:r>
          </a:p>
          <a:p>
            <a:pPr lvl="2"/>
            <a:r>
              <a:rPr lang="en-US" sz="1400" dirty="0" smtClean="0"/>
              <a:t>Education – K-12, Colleges, Universities </a:t>
            </a:r>
          </a:p>
          <a:p>
            <a:pPr lvl="2"/>
            <a:r>
              <a:rPr lang="en-US" sz="1400" dirty="0" smtClean="0"/>
              <a:t>Retail </a:t>
            </a:r>
          </a:p>
          <a:p>
            <a:pPr lvl="2"/>
            <a:r>
              <a:rPr lang="en-US" sz="1400" dirty="0"/>
              <a:t>Industrial – Manufacturing, Warehousing, Food Preparation, </a:t>
            </a:r>
            <a:r>
              <a:rPr lang="en-US" sz="1400" dirty="0" smtClean="0"/>
              <a:t>Pharmaceutical </a:t>
            </a:r>
          </a:p>
          <a:p>
            <a:pPr lvl="2"/>
            <a:r>
              <a:rPr lang="en-US" sz="1400" dirty="0" smtClean="0"/>
              <a:t>Data Centers </a:t>
            </a:r>
            <a:endParaRPr lang="en-US" sz="1400" dirty="0"/>
          </a:p>
          <a:p>
            <a:pPr lvl="2"/>
            <a:r>
              <a:rPr lang="en-US" sz="1400" dirty="0" smtClean="0"/>
              <a:t>Key Stakeholders – Architects</a:t>
            </a:r>
            <a:r>
              <a:rPr lang="en-US" sz="1400" dirty="0"/>
              <a:t>, Engineers, Contractors, Distributors, Manufacturers and </a:t>
            </a:r>
            <a:r>
              <a:rPr lang="en-US" sz="1400" dirty="0" smtClean="0"/>
              <a:t>ESCOs</a:t>
            </a:r>
          </a:p>
        </p:txBody>
      </p:sp>
      <p:sp>
        <p:nvSpPr>
          <p:cNvPr id="6" name="Slide Number Placeholder 5"/>
          <p:cNvSpPr>
            <a:spLocks noGrp="1"/>
          </p:cNvSpPr>
          <p:nvPr>
            <p:ph type="sldNum" sz="quarter" idx="15"/>
          </p:nvPr>
        </p:nvSpPr>
        <p:spPr/>
        <p:txBody>
          <a:bodyPr/>
          <a:lstStyle/>
          <a:p>
            <a:fld id="{DB8CC512-E278-453B-8181-6521DC28A47C}" type="slidenum">
              <a:rPr lang="en-US" smtClean="0"/>
              <a:pPr/>
              <a:t>10</a:t>
            </a:fld>
            <a:endParaRPr lang="en-US" dirty="0"/>
          </a:p>
        </p:txBody>
      </p:sp>
    </p:spTree>
    <p:extLst>
      <p:ext uri="{BB962C8B-B14F-4D97-AF65-F5344CB8AC3E}">
        <p14:creationId xmlns:p14="http://schemas.microsoft.com/office/powerpoint/2010/main" val="1692026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9270" y="396236"/>
            <a:ext cx="6400800" cy="675819"/>
          </a:xfrm>
        </p:spPr>
        <p:txBody>
          <a:bodyPr/>
          <a:lstStyle/>
          <a:p>
            <a:r>
              <a:rPr lang="en-US" sz="3200" dirty="0" smtClean="0"/>
              <a:t>Enhanced outreach plan</a:t>
            </a:r>
            <a:endParaRPr lang="en-US" sz="3200" dirty="0"/>
          </a:p>
        </p:txBody>
      </p:sp>
      <p:sp>
        <p:nvSpPr>
          <p:cNvPr id="3" name="Text Placeholder 2"/>
          <p:cNvSpPr>
            <a:spLocks noGrp="1"/>
          </p:cNvSpPr>
          <p:nvPr>
            <p:ph type="body" sz="quarter" idx="13"/>
          </p:nvPr>
        </p:nvSpPr>
        <p:spPr/>
        <p:txBody>
          <a:bodyPr/>
          <a:lstStyle/>
          <a:p>
            <a:r>
              <a:rPr lang="en-US" sz="2000" dirty="0" smtClean="0"/>
              <a:t>C&amp;I and Renewable Programs</a:t>
            </a:r>
          </a:p>
          <a:p>
            <a:pPr lvl="1"/>
            <a:r>
              <a:rPr lang="en-US" sz="1600" dirty="0" smtClean="0"/>
              <a:t>Trade </a:t>
            </a:r>
            <a:r>
              <a:rPr lang="en-US" sz="1600" dirty="0"/>
              <a:t>Ally network engagement is the backbone for marketplace </a:t>
            </a:r>
            <a:r>
              <a:rPr lang="en-US" sz="1600" dirty="0" smtClean="0"/>
              <a:t>engagement</a:t>
            </a:r>
          </a:p>
          <a:p>
            <a:pPr lvl="2"/>
            <a:r>
              <a:rPr lang="en-US" sz="1400" dirty="0" smtClean="0"/>
              <a:t>Proactive </a:t>
            </a:r>
            <a:r>
              <a:rPr lang="en-US" sz="1400" dirty="0"/>
              <a:t>outbound communication </a:t>
            </a:r>
            <a:r>
              <a:rPr lang="en-US" sz="1400" dirty="0" smtClean="0"/>
              <a:t>generally </a:t>
            </a:r>
            <a:r>
              <a:rPr lang="en-US" sz="1400" dirty="0"/>
              <a:t>stronger than reactive inbound communication </a:t>
            </a:r>
            <a:endParaRPr lang="en-US" sz="1400" dirty="0" smtClean="0"/>
          </a:p>
          <a:p>
            <a:pPr lvl="1"/>
            <a:r>
              <a:rPr lang="en-US" sz="1600" dirty="0" smtClean="0"/>
              <a:t>Continuous coordination </a:t>
            </a:r>
            <a:r>
              <a:rPr lang="en-US" sz="1600" dirty="0"/>
              <a:t>with NJBPU Office of the Ombudsman </a:t>
            </a:r>
            <a:r>
              <a:rPr lang="en-US" sz="1600" dirty="0" smtClean="0"/>
              <a:t>to identify </a:t>
            </a:r>
            <a:r>
              <a:rPr lang="en-US" sz="1600" dirty="0"/>
              <a:t>opportunities for event participation, speaking engagements, new memberships and </a:t>
            </a:r>
            <a:r>
              <a:rPr lang="en-US" sz="1600" dirty="0" smtClean="0"/>
              <a:t>trainings</a:t>
            </a:r>
            <a:endParaRPr lang="en-US" sz="1600" dirty="0"/>
          </a:p>
          <a:p>
            <a:pPr lvl="1"/>
            <a:r>
              <a:rPr lang="en-US" sz="1600" dirty="0" smtClean="0"/>
              <a:t>Facilitate stronger relationships with utilities through regular meetings</a:t>
            </a:r>
          </a:p>
          <a:p>
            <a:pPr lvl="1"/>
            <a:r>
              <a:rPr lang="en-US" sz="1600" dirty="0" smtClean="0"/>
              <a:t>Coordination required with Direct Install (DI) </a:t>
            </a:r>
            <a:r>
              <a:rPr lang="en-US" sz="1600" dirty="0"/>
              <a:t>and </a:t>
            </a:r>
            <a:r>
              <a:rPr lang="en-US" sz="1600" dirty="0" smtClean="0"/>
              <a:t>Pay for Performance (P4P) </a:t>
            </a:r>
            <a:r>
              <a:rPr lang="en-US" sz="1600" dirty="0"/>
              <a:t>contractors to promote training, gather program feedback and track completed projects per partner</a:t>
            </a:r>
            <a:endParaRPr lang="en-US" sz="1600" dirty="0" smtClean="0"/>
          </a:p>
          <a:p>
            <a:pPr lvl="1"/>
            <a:r>
              <a:rPr lang="en-US" sz="1600" dirty="0" smtClean="0"/>
              <a:t>Conduct </a:t>
            </a:r>
            <a:r>
              <a:rPr lang="en-US" sz="1600" dirty="0"/>
              <a:t>direct </a:t>
            </a:r>
            <a:r>
              <a:rPr lang="en-US" sz="1600" dirty="0" smtClean="0"/>
              <a:t>outreach </a:t>
            </a:r>
            <a:r>
              <a:rPr lang="en-US" sz="1600" dirty="0"/>
              <a:t>to Benchmarking and </a:t>
            </a:r>
            <a:r>
              <a:rPr lang="en-US" sz="1600" dirty="0" smtClean="0"/>
              <a:t>Local Government Energy Audit (LGEA) </a:t>
            </a:r>
            <a:r>
              <a:rPr lang="en-US" sz="1600" dirty="0"/>
              <a:t>participants </a:t>
            </a:r>
            <a:r>
              <a:rPr lang="en-US" sz="1600" dirty="0" smtClean="0"/>
              <a:t>regarding </a:t>
            </a:r>
            <a:r>
              <a:rPr lang="en-US" sz="1600" dirty="0"/>
              <a:t>program participation and track EE measure implementation and energy </a:t>
            </a:r>
            <a:r>
              <a:rPr lang="en-US" sz="1600" dirty="0" smtClean="0"/>
              <a:t>savings</a:t>
            </a:r>
          </a:p>
          <a:p>
            <a:pPr lvl="1"/>
            <a:r>
              <a:rPr lang="en-US" sz="1600" dirty="0" smtClean="0"/>
              <a:t>Coordinate </a:t>
            </a:r>
            <a:r>
              <a:rPr lang="en-US" sz="1600" dirty="0"/>
              <a:t>with core program implementation team members regarding in field and technical assistance roles to maximize effectiveness</a:t>
            </a:r>
            <a:endParaRPr lang="en-US" sz="1600" dirty="0" smtClean="0"/>
          </a:p>
        </p:txBody>
      </p:sp>
      <p:sp>
        <p:nvSpPr>
          <p:cNvPr id="6" name="Slide Number Placeholder 5"/>
          <p:cNvSpPr>
            <a:spLocks noGrp="1"/>
          </p:cNvSpPr>
          <p:nvPr>
            <p:ph type="sldNum" sz="quarter" idx="15"/>
          </p:nvPr>
        </p:nvSpPr>
        <p:spPr/>
        <p:txBody>
          <a:bodyPr/>
          <a:lstStyle/>
          <a:p>
            <a:fld id="{DB8CC512-E278-453B-8181-6521DC28A47C}" type="slidenum">
              <a:rPr lang="en-US" smtClean="0"/>
              <a:pPr/>
              <a:t>11</a:t>
            </a:fld>
            <a:endParaRPr lang="en-US" dirty="0"/>
          </a:p>
        </p:txBody>
      </p:sp>
    </p:spTree>
    <p:extLst>
      <p:ext uri="{BB962C8B-B14F-4D97-AF65-F5344CB8AC3E}">
        <p14:creationId xmlns:p14="http://schemas.microsoft.com/office/powerpoint/2010/main" val="2458851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9270" y="396236"/>
            <a:ext cx="6400800" cy="675819"/>
          </a:xfrm>
        </p:spPr>
        <p:txBody>
          <a:bodyPr/>
          <a:lstStyle/>
          <a:p>
            <a:r>
              <a:rPr lang="en-US" sz="3200" dirty="0" smtClean="0"/>
              <a:t>Enhanced outreach plan</a:t>
            </a:r>
            <a:endParaRPr lang="en-US" sz="3200" dirty="0"/>
          </a:p>
        </p:txBody>
      </p:sp>
      <p:sp>
        <p:nvSpPr>
          <p:cNvPr id="3" name="Text Placeholder 2"/>
          <p:cNvSpPr>
            <a:spLocks noGrp="1"/>
          </p:cNvSpPr>
          <p:nvPr>
            <p:ph type="body" sz="quarter" idx="13"/>
          </p:nvPr>
        </p:nvSpPr>
        <p:spPr>
          <a:xfrm>
            <a:off x="433224" y="1419062"/>
            <a:ext cx="8277552" cy="4351283"/>
          </a:xfrm>
        </p:spPr>
        <p:txBody>
          <a:bodyPr/>
          <a:lstStyle/>
          <a:p>
            <a:r>
              <a:rPr lang="en-US" sz="2000" dirty="0" smtClean="0"/>
              <a:t>Residential Programs</a:t>
            </a:r>
          </a:p>
          <a:p>
            <a:pPr lvl="1"/>
            <a:r>
              <a:rPr lang="en-US" sz="1600" dirty="0"/>
              <a:t>Initial outreach </a:t>
            </a:r>
            <a:r>
              <a:rPr lang="en-US" sz="1600" dirty="0" smtClean="0"/>
              <a:t>conducted </a:t>
            </a:r>
            <a:r>
              <a:rPr lang="en-US" sz="1600" dirty="0"/>
              <a:t>with Sustainable Jersey, the NJ Utilities, realtors and local trade and business </a:t>
            </a:r>
            <a:r>
              <a:rPr lang="en-US" sz="1600" dirty="0" smtClean="0"/>
              <a:t>associations</a:t>
            </a:r>
          </a:p>
          <a:p>
            <a:pPr lvl="1"/>
            <a:r>
              <a:rPr lang="en-US" sz="1600" dirty="0" smtClean="0"/>
              <a:t>Implement </a:t>
            </a:r>
            <a:r>
              <a:rPr lang="en-US" sz="1600" dirty="0"/>
              <a:t>enhanced coordination with Sustainable Jersey </a:t>
            </a:r>
            <a:r>
              <a:rPr lang="en-US" sz="1600" dirty="0" smtClean="0"/>
              <a:t>to identify strategy </a:t>
            </a:r>
            <a:r>
              <a:rPr lang="en-US" sz="1600" dirty="0"/>
              <a:t>for incentivizing towns in FY 2017 </a:t>
            </a:r>
            <a:r>
              <a:rPr lang="en-US" sz="1600" dirty="0" smtClean="0"/>
              <a:t>based on completed “whole </a:t>
            </a:r>
            <a:r>
              <a:rPr lang="en-US" sz="1600" dirty="0"/>
              <a:t>house” energy efficiency </a:t>
            </a:r>
            <a:r>
              <a:rPr lang="en-US" sz="1600" dirty="0" smtClean="0"/>
              <a:t>projects</a:t>
            </a:r>
          </a:p>
          <a:p>
            <a:pPr lvl="1"/>
            <a:r>
              <a:rPr lang="en-US" sz="1600" dirty="0"/>
              <a:t>Establish a Trade Ally Advisory Committee to obtain community “buy in” to NJCEP programs and guide </a:t>
            </a:r>
            <a:r>
              <a:rPr lang="en-US" sz="1600" dirty="0" smtClean="0"/>
              <a:t>change</a:t>
            </a:r>
          </a:p>
          <a:p>
            <a:pPr lvl="1"/>
            <a:r>
              <a:rPr lang="en-US" sz="1800" dirty="0"/>
              <a:t>Account Managers </a:t>
            </a:r>
            <a:endParaRPr lang="en-US" sz="1800" dirty="0" smtClean="0"/>
          </a:p>
          <a:p>
            <a:pPr lvl="2"/>
            <a:r>
              <a:rPr lang="en-US" sz="1400" dirty="0"/>
              <a:t>R</a:t>
            </a:r>
            <a:r>
              <a:rPr lang="en-US" sz="1400" dirty="0" smtClean="0"/>
              <a:t>esource for market information, case studies, and tips to upsell higher efficiency products</a:t>
            </a:r>
          </a:p>
          <a:p>
            <a:pPr lvl="2"/>
            <a:r>
              <a:rPr lang="en-US" sz="1400" dirty="0"/>
              <a:t>C</a:t>
            </a:r>
            <a:r>
              <a:rPr lang="en-US" sz="1400" dirty="0" smtClean="0"/>
              <a:t>ross </a:t>
            </a:r>
            <a:r>
              <a:rPr lang="en-US" sz="1400" dirty="0"/>
              <a:t>trained and be Technical Field Reps specifically for Home Performance and </a:t>
            </a:r>
            <a:r>
              <a:rPr lang="en-US" sz="1400" dirty="0" smtClean="0"/>
              <a:t>HVAC</a:t>
            </a:r>
          </a:p>
          <a:p>
            <a:pPr lvl="2"/>
            <a:r>
              <a:rPr lang="en-US" sz="1400" dirty="0" smtClean="0"/>
              <a:t>Focus on supply chains and manufacturers</a:t>
            </a:r>
            <a:endParaRPr lang="en-US" sz="1400" dirty="0"/>
          </a:p>
          <a:p>
            <a:pPr lvl="1"/>
            <a:r>
              <a:rPr lang="en-US" sz="1600" dirty="0"/>
              <a:t>Train and engage Realtors with collateral materials for Realtors to share with </a:t>
            </a:r>
            <a:r>
              <a:rPr lang="en-US" sz="1600" dirty="0" smtClean="0"/>
              <a:t>customers</a:t>
            </a:r>
          </a:p>
          <a:p>
            <a:pPr lvl="2"/>
            <a:r>
              <a:rPr lang="en-US" sz="1400" dirty="0" smtClean="0"/>
              <a:t>Logical time for renovations is when first moving in</a:t>
            </a:r>
          </a:p>
          <a:p>
            <a:pPr lvl="2"/>
            <a:r>
              <a:rPr lang="en-US" sz="1400" dirty="0" smtClean="0"/>
              <a:t>Potential spill over to entire Real Estate community by creating green designations, insurance discounts and linking with green mortgage lenders</a:t>
            </a:r>
            <a:endParaRPr lang="en-US" sz="1400" dirty="0"/>
          </a:p>
          <a:p>
            <a:pPr lvl="1"/>
            <a:endParaRPr lang="en-US" sz="1600" dirty="0" smtClean="0"/>
          </a:p>
        </p:txBody>
      </p:sp>
      <p:sp>
        <p:nvSpPr>
          <p:cNvPr id="6" name="Slide Number Placeholder 5"/>
          <p:cNvSpPr>
            <a:spLocks noGrp="1"/>
          </p:cNvSpPr>
          <p:nvPr>
            <p:ph type="sldNum" sz="quarter" idx="15"/>
          </p:nvPr>
        </p:nvSpPr>
        <p:spPr/>
        <p:txBody>
          <a:bodyPr/>
          <a:lstStyle/>
          <a:p>
            <a:fld id="{DB8CC512-E278-453B-8181-6521DC28A47C}" type="slidenum">
              <a:rPr lang="en-US" smtClean="0"/>
              <a:pPr/>
              <a:t>12</a:t>
            </a:fld>
            <a:endParaRPr lang="en-US" dirty="0"/>
          </a:p>
        </p:txBody>
      </p:sp>
    </p:spTree>
    <p:extLst>
      <p:ext uri="{BB962C8B-B14F-4D97-AF65-F5344CB8AC3E}">
        <p14:creationId xmlns:p14="http://schemas.microsoft.com/office/powerpoint/2010/main" val="3167296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9270" y="396236"/>
            <a:ext cx="6400800" cy="675819"/>
          </a:xfrm>
        </p:spPr>
        <p:txBody>
          <a:bodyPr/>
          <a:lstStyle/>
          <a:p>
            <a:r>
              <a:rPr lang="en-US" sz="3200" dirty="0" smtClean="0"/>
              <a:t>Enhanced outreach plan</a:t>
            </a:r>
            <a:endParaRPr lang="en-US" sz="3200" dirty="0"/>
          </a:p>
        </p:txBody>
      </p:sp>
      <p:sp>
        <p:nvSpPr>
          <p:cNvPr id="3" name="Text Placeholder 2"/>
          <p:cNvSpPr>
            <a:spLocks noGrp="1"/>
          </p:cNvSpPr>
          <p:nvPr>
            <p:ph type="body" sz="quarter" idx="13"/>
          </p:nvPr>
        </p:nvSpPr>
        <p:spPr>
          <a:xfrm>
            <a:off x="348012" y="1380561"/>
            <a:ext cx="8277552" cy="4351283"/>
          </a:xfrm>
        </p:spPr>
        <p:txBody>
          <a:bodyPr/>
          <a:lstStyle/>
          <a:p>
            <a:r>
              <a:rPr lang="en-US" sz="2000" dirty="0" smtClean="0"/>
              <a:t>Residential Programs</a:t>
            </a:r>
          </a:p>
          <a:p>
            <a:pPr lvl="1"/>
            <a:r>
              <a:rPr lang="en-US" sz="1600" dirty="0" smtClean="0"/>
              <a:t>Develop </a:t>
            </a:r>
            <a:r>
              <a:rPr lang="en-US" sz="1600" dirty="0"/>
              <a:t>new partnerships/memberships with various NJ building, government and community organizations to develop speaking opportunities, program education and event </a:t>
            </a:r>
            <a:r>
              <a:rPr lang="en-US" sz="1600" dirty="0" smtClean="0"/>
              <a:t>participation</a:t>
            </a:r>
          </a:p>
          <a:p>
            <a:pPr lvl="2"/>
            <a:r>
              <a:rPr lang="en-US" sz="1400" dirty="0"/>
              <a:t>Builder </a:t>
            </a:r>
            <a:r>
              <a:rPr lang="en-US" sz="1400" dirty="0" smtClean="0"/>
              <a:t>Associations</a:t>
            </a:r>
          </a:p>
          <a:p>
            <a:pPr lvl="2"/>
            <a:r>
              <a:rPr lang="en-US" sz="1400" dirty="0" smtClean="0"/>
              <a:t>Eastern </a:t>
            </a:r>
            <a:r>
              <a:rPr lang="en-US" sz="1400" dirty="0"/>
              <a:t>Heating and Cooling Council</a:t>
            </a:r>
          </a:p>
          <a:p>
            <a:pPr lvl="2"/>
            <a:r>
              <a:rPr lang="en-US" sz="1400" dirty="0"/>
              <a:t>NJ Department of Community Affairs</a:t>
            </a:r>
          </a:p>
          <a:p>
            <a:pPr lvl="2"/>
            <a:r>
              <a:rPr lang="en-US" sz="1400" dirty="0"/>
              <a:t>NJ Property Owners Association</a:t>
            </a:r>
          </a:p>
          <a:p>
            <a:pPr lvl="2"/>
            <a:r>
              <a:rPr lang="en-US" sz="1400" dirty="0"/>
              <a:t>NJ League of Municipalities</a:t>
            </a:r>
          </a:p>
          <a:p>
            <a:pPr lvl="2"/>
            <a:r>
              <a:rPr lang="en-US" sz="1400" dirty="0"/>
              <a:t>NJ Conference of Mayors</a:t>
            </a:r>
          </a:p>
          <a:p>
            <a:pPr lvl="2"/>
            <a:r>
              <a:rPr lang="en-US" sz="1400" dirty="0"/>
              <a:t>NJ Association of Counties</a:t>
            </a:r>
          </a:p>
          <a:p>
            <a:pPr lvl="2"/>
            <a:r>
              <a:rPr lang="en-US" sz="1400" dirty="0"/>
              <a:t>Creative Lighting Partners</a:t>
            </a:r>
          </a:p>
          <a:p>
            <a:pPr lvl="2"/>
            <a:r>
              <a:rPr lang="en-US" sz="1400" dirty="0"/>
              <a:t>Chambers of Commerce</a:t>
            </a:r>
          </a:p>
          <a:p>
            <a:pPr lvl="2"/>
            <a:r>
              <a:rPr lang="en-US" sz="1400" dirty="0"/>
              <a:t>Southern NJ Development Council</a:t>
            </a:r>
          </a:p>
          <a:p>
            <a:pPr lvl="2"/>
            <a:r>
              <a:rPr lang="en-US" sz="1400" dirty="0"/>
              <a:t>Association of NJ Environmental </a:t>
            </a:r>
            <a:r>
              <a:rPr lang="en-US" sz="1400" dirty="0" smtClean="0"/>
              <a:t>Commissions</a:t>
            </a:r>
            <a:endParaRPr lang="en-US" sz="1400" dirty="0"/>
          </a:p>
          <a:p>
            <a:pPr lvl="1"/>
            <a:r>
              <a:rPr lang="en-US" sz="1600" dirty="0" smtClean="0"/>
              <a:t>Expanded </a:t>
            </a:r>
            <a:r>
              <a:rPr lang="en-US" sz="1600" dirty="0"/>
              <a:t>event Outreach such as attending environmental/green events and employer/employee </a:t>
            </a:r>
            <a:r>
              <a:rPr lang="en-US" sz="1600" dirty="0" smtClean="0"/>
              <a:t>fairs</a:t>
            </a:r>
          </a:p>
          <a:p>
            <a:pPr lvl="1"/>
            <a:endParaRPr lang="en-US" sz="1600" dirty="0" smtClean="0"/>
          </a:p>
        </p:txBody>
      </p:sp>
      <p:sp>
        <p:nvSpPr>
          <p:cNvPr id="6" name="Slide Number Placeholder 5"/>
          <p:cNvSpPr>
            <a:spLocks noGrp="1"/>
          </p:cNvSpPr>
          <p:nvPr>
            <p:ph type="sldNum" sz="quarter" idx="15"/>
          </p:nvPr>
        </p:nvSpPr>
        <p:spPr/>
        <p:txBody>
          <a:bodyPr/>
          <a:lstStyle/>
          <a:p>
            <a:fld id="{DB8CC512-E278-453B-8181-6521DC28A47C}" type="slidenum">
              <a:rPr lang="en-US" smtClean="0"/>
              <a:pPr/>
              <a:t>13</a:t>
            </a:fld>
            <a:endParaRPr lang="en-US" dirty="0"/>
          </a:p>
        </p:txBody>
      </p:sp>
    </p:spTree>
    <p:extLst>
      <p:ext uri="{BB962C8B-B14F-4D97-AF65-F5344CB8AC3E}">
        <p14:creationId xmlns:p14="http://schemas.microsoft.com/office/powerpoint/2010/main" val="2909407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smtClean="0"/>
              <a:t>Residential Programs</a:t>
            </a:r>
          </a:p>
          <a:p>
            <a:pPr marL="457200" indent="-457200">
              <a:buFont typeface="Arial" panose="020B0604020202020204" pitchFamily="34" charset="0"/>
              <a:buChar char="•"/>
            </a:pPr>
            <a:r>
              <a:rPr lang="en-US" dirty="0" smtClean="0"/>
              <a:t>Residential HVAC (</a:t>
            </a:r>
            <a:r>
              <a:rPr lang="en-US" i="1" dirty="0" smtClean="0"/>
              <a:t>COOL</a:t>
            </a:r>
            <a:r>
              <a:rPr lang="en-US" dirty="0" smtClean="0"/>
              <a:t>Advantage/</a:t>
            </a:r>
            <a:r>
              <a:rPr lang="en-US" i="1" dirty="0" smtClean="0"/>
              <a:t>WARM</a:t>
            </a:r>
            <a:r>
              <a:rPr lang="en-US" dirty="0" smtClean="0"/>
              <a:t>Advantage)</a:t>
            </a:r>
            <a:br>
              <a:rPr lang="en-US" dirty="0" smtClean="0"/>
            </a:br>
            <a:endParaRPr lang="en-US" dirty="0" smtClean="0"/>
          </a:p>
          <a:p>
            <a:pPr marL="457200" indent="-457200">
              <a:buFont typeface="Arial" panose="020B0604020202020204" pitchFamily="34" charset="0"/>
              <a:buChar char="•"/>
            </a:pPr>
            <a:r>
              <a:rPr lang="en-US" dirty="0" smtClean="0"/>
              <a:t>Home Performance with ENERGY STAR®</a:t>
            </a:r>
            <a:br>
              <a:rPr lang="en-US" dirty="0" smtClean="0"/>
            </a:br>
            <a:endParaRPr lang="en-US" dirty="0"/>
          </a:p>
          <a:p>
            <a:pPr marL="457200" indent="-457200">
              <a:buFont typeface="Arial" panose="020B0604020202020204" pitchFamily="34" charset="0"/>
              <a:buChar char="•"/>
            </a:pPr>
            <a:r>
              <a:rPr lang="en-US" dirty="0" smtClean="0"/>
              <a:t>Residential New Construction</a:t>
            </a:r>
            <a:br>
              <a:rPr lang="en-US" dirty="0" smtClean="0"/>
            </a:br>
            <a:endParaRPr lang="en-US" dirty="0" smtClean="0"/>
          </a:p>
          <a:p>
            <a:pPr marL="457200" indent="-457200">
              <a:buFont typeface="Arial" panose="020B0604020202020204" pitchFamily="34" charset="0"/>
              <a:buChar char="•"/>
            </a:pPr>
            <a:r>
              <a:rPr lang="en-US" dirty="0" smtClean="0"/>
              <a:t>Energy Efficient Products</a:t>
            </a:r>
            <a:endParaRPr lang="en-US" dirty="0"/>
          </a:p>
        </p:txBody>
      </p:sp>
      <p:sp>
        <p:nvSpPr>
          <p:cNvPr id="3" name="Text Placeholder 2"/>
          <p:cNvSpPr>
            <a:spLocks noGrp="1"/>
          </p:cNvSpPr>
          <p:nvPr>
            <p:ph type="body" sz="quarter" idx="11"/>
          </p:nvPr>
        </p:nvSpPr>
        <p:spPr/>
        <p:txBody>
          <a:bodyPr/>
          <a:lstStyle/>
          <a:p>
            <a:r>
              <a:rPr lang="en-US" sz="2400" dirty="0"/>
              <a:t>FY17 Summary of proposed changes</a:t>
            </a:r>
          </a:p>
        </p:txBody>
      </p:sp>
      <p:sp>
        <p:nvSpPr>
          <p:cNvPr id="6" name="Slide Number Placeholder 5"/>
          <p:cNvSpPr>
            <a:spLocks noGrp="1"/>
          </p:cNvSpPr>
          <p:nvPr>
            <p:ph type="sldNum" sz="quarter" idx="12"/>
          </p:nvPr>
        </p:nvSpPr>
        <p:spPr/>
        <p:txBody>
          <a:bodyPr/>
          <a:lstStyle/>
          <a:p>
            <a:fld id="{DB8CC512-E278-453B-8181-6521DC28A47C}" type="slidenum">
              <a:rPr lang="en-US" smtClean="0"/>
              <a:pPr/>
              <a:t>14</a:t>
            </a:fld>
            <a:endParaRPr lang="en-US" dirty="0"/>
          </a:p>
        </p:txBody>
      </p:sp>
    </p:spTree>
    <p:extLst>
      <p:ext uri="{BB962C8B-B14F-4D97-AF65-F5344CB8AC3E}">
        <p14:creationId xmlns:p14="http://schemas.microsoft.com/office/powerpoint/2010/main" val="3865024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7838" y="1340069"/>
            <a:ext cx="8229600" cy="4814669"/>
          </a:xfrm>
        </p:spPr>
        <p:txBody>
          <a:bodyPr/>
          <a:lstStyle/>
          <a:p>
            <a:pPr marL="457200" indent="-457200">
              <a:buFont typeface="Arial" panose="020B0604020202020204" pitchFamily="34" charset="0"/>
              <a:buChar char="•"/>
            </a:pPr>
            <a:r>
              <a:rPr lang="en-US" dirty="0" smtClean="0"/>
              <a:t>HVAC </a:t>
            </a:r>
          </a:p>
          <a:p>
            <a:pPr marL="1200150" lvl="1" indent="-457200"/>
            <a:r>
              <a:rPr lang="en-US" sz="2200" dirty="0" smtClean="0"/>
              <a:t>A few proposed incentive changes and technical alignment with residential programs</a:t>
            </a:r>
          </a:p>
          <a:p>
            <a:pPr marL="457200" indent="-457200">
              <a:buFont typeface="Arial" panose="020B0604020202020204" pitchFamily="34" charset="0"/>
              <a:buChar char="•"/>
            </a:pPr>
            <a:r>
              <a:rPr lang="en-US" dirty="0" smtClean="0"/>
              <a:t>Home Performance with ENERGY STAR® </a:t>
            </a:r>
            <a:endParaRPr lang="en-US" dirty="0"/>
          </a:p>
          <a:p>
            <a:pPr marL="1200150" lvl="1" indent="-457200"/>
            <a:r>
              <a:rPr lang="en-US" sz="2200" dirty="0"/>
              <a:t>No incentive </a:t>
            </a:r>
            <a:r>
              <a:rPr lang="en-US" sz="2200" dirty="0" smtClean="0"/>
              <a:t>changes </a:t>
            </a:r>
            <a:endParaRPr lang="en-US" sz="2200" dirty="0"/>
          </a:p>
          <a:p>
            <a:pPr marL="1200150" lvl="1" indent="-457200"/>
            <a:r>
              <a:rPr lang="en-US" sz="2200" dirty="0"/>
              <a:t>Some minor technical </a:t>
            </a:r>
            <a:r>
              <a:rPr lang="en-US" sz="2200" dirty="0" smtClean="0"/>
              <a:t>requirement </a:t>
            </a:r>
            <a:r>
              <a:rPr lang="en-US" sz="2200" dirty="0"/>
              <a:t>changes</a:t>
            </a:r>
          </a:p>
          <a:p>
            <a:pPr marL="457200" indent="-457200">
              <a:buFont typeface="Arial" panose="020B0604020202020204" pitchFamily="34" charset="0"/>
              <a:buChar char="•"/>
            </a:pPr>
            <a:r>
              <a:rPr lang="en-US" dirty="0" smtClean="0"/>
              <a:t>Residential New Construction </a:t>
            </a:r>
            <a:endParaRPr lang="en-US" dirty="0"/>
          </a:p>
          <a:p>
            <a:pPr marL="1200150" lvl="1" indent="-457200"/>
            <a:r>
              <a:rPr lang="en-US" sz="2200" dirty="0"/>
              <a:t>No </a:t>
            </a:r>
            <a:r>
              <a:rPr lang="en-US" sz="2200" dirty="0" smtClean="0"/>
              <a:t>incentive changes </a:t>
            </a:r>
            <a:endParaRPr lang="en-US" sz="2200" dirty="0"/>
          </a:p>
          <a:p>
            <a:pPr marL="1200150" lvl="1" indent="-457200"/>
            <a:r>
              <a:rPr lang="en-US" sz="2200" dirty="0"/>
              <a:t>Continue to implement program requirements and incentive changes approved by the Board in March </a:t>
            </a:r>
            <a:r>
              <a:rPr lang="en-US" sz="2200" dirty="0" smtClean="0"/>
              <a:t>2016</a:t>
            </a:r>
            <a:endParaRPr lang="en-US" sz="2200" dirty="0"/>
          </a:p>
          <a:p>
            <a:pPr marL="1200150" lvl="1" indent="-457200"/>
            <a:r>
              <a:rPr lang="en-US" sz="2200" dirty="0"/>
              <a:t>Start committing funds </a:t>
            </a:r>
            <a:r>
              <a:rPr lang="en-US" sz="2200" dirty="0" smtClean="0"/>
              <a:t>again </a:t>
            </a:r>
            <a:r>
              <a:rPr lang="en-US" sz="2200" dirty="0"/>
              <a:t>o</a:t>
            </a:r>
            <a:r>
              <a:rPr lang="en-US" sz="2200" dirty="0" smtClean="0"/>
              <a:t>n July 1, 2016</a:t>
            </a:r>
            <a:endParaRPr lang="en-US" sz="2200" dirty="0"/>
          </a:p>
          <a:p>
            <a:endParaRPr lang="en-US" dirty="0"/>
          </a:p>
        </p:txBody>
      </p:sp>
      <p:sp>
        <p:nvSpPr>
          <p:cNvPr id="3" name="Text Placeholder 2"/>
          <p:cNvSpPr>
            <a:spLocks noGrp="1"/>
          </p:cNvSpPr>
          <p:nvPr>
            <p:ph type="body" sz="quarter" idx="11"/>
          </p:nvPr>
        </p:nvSpPr>
        <p:spPr>
          <a:xfrm>
            <a:off x="232105" y="247974"/>
            <a:ext cx="6389411" cy="824082"/>
          </a:xfrm>
        </p:spPr>
        <p:txBody>
          <a:bodyPr/>
          <a:lstStyle/>
          <a:p>
            <a:r>
              <a:rPr lang="en-US" sz="2400" dirty="0"/>
              <a:t>FY17 Summary of proposed changes – </a:t>
            </a:r>
          </a:p>
          <a:p>
            <a:r>
              <a:rPr lang="en-US" sz="2400" dirty="0"/>
              <a:t>HVAC, Home Perf., Res. New </a:t>
            </a:r>
            <a:r>
              <a:rPr lang="en-US" sz="2400" dirty="0" smtClean="0"/>
              <a:t>Construction</a:t>
            </a:r>
            <a:endParaRPr lang="en-US" sz="2400"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15</a:t>
            </a:fld>
            <a:endParaRPr lang="en-US" dirty="0"/>
          </a:p>
        </p:txBody>
      </p:sp>
    </p:spTree>
    <p:extLst>
      <p:ext uri="{BB962C8B-B14F-4D97-AF65-F5344CB8AC3E}">
        <p14:creationId xmlns:p14="http://schemas.microsoft.com/office/powerpoint/2010/main" val="2119736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275" y="1245476"/>
            <a:ext cx="8412163" cy="4830435"/>
          </a:xfrm>
        </p:spPr>
        <p:txBody>
          <a:bodyPr/>
          <a:lstStyle/>
          <a:p>
            <a:pPr marL="457200" indent="-457200">
              <a:buFont typeface="Arial" panose="020B0604020202020204" pitchFamily="34" charset="0"/>
              <a:buChar char="•"/>
            </a:pPr>
            <a:r>
              <a:rPr lang="en-US" dirty="0" smtClean="0"/>
              <a:t>Launched customer and contractor portals</a:t>
            </a:r>
          </a:p>
          <a:p>
            <a:pPr marL="457200" indent="-457200">
              <a:buFont typeface="Arial" panose="020B0604020202020204" pitchFamily="34" charset="0"/>
              <a:buChar char="•"/>
            </a:pPr>
            <a:r>
              <a:rPr lang="en-US" dirty="0" smtClean="0"/>
              <a:t>Program Requirement Changes to harmonize technical requirements across residential programs:</a:t>
            </a:r>
          </a:p>
          <a:p>
            <a:pPr marL="1200150" lvl="1" indent="-457200"/>
            <a:r>
              <a:rPr lang="en-US" i="1" dirty="0"/>
              <a:t>COOL</a:t>
            </a:r>
            <a:r>
              <a:rPr lang="en-US" dirty="0"/>
              <a:t>Advantage </a:t>
            </a:r>
            <a:r>
              <a:rPr lang="en-US" dirty="0" smtClean="0"/>
              <a:t>&amp; </a:t>
            </a:r>
            <a:r>
              <a:rPr lang="en-US" i="1" dirty="0" smtClean="0"/>
              <a:t>WARM</a:t>
            </a:r>
            <a:r>
              <a:rPr lang="en-US" dirty="0" smtClean="0"/>
              <a:t>Advantage </a:t>
            </a:r>
          </a:p>
          <a:p>
            <a:pPr marL="1600200" lvl="2" indent="-457200"/>
            <a:r>
              <a:rPr lang="en-US" dirty="0"/>
              <a:t>Collect Permit Number or a copy of the Permit Application</a:t>
            </a:r>
            <a:endParaRPr lang="en-US" dirty="0" smtClean="0"/>
          </a:p>
          <a:p>
            <a:pPr marL="1200150" lvl="1" indent="-457200"/>
            <a:r>
              <a:rPr lang="en-US" i="1" dirty="0"/>
              <a:t>WARM</a:t>
            </a:r>
            <a:r>
              <a:rPr lang="en-US" dirty="0"/>
              <a:t>Advantage</a:t>
            </a:r>
            <a:endParaRPr lang="en-US" dirty="0" smtClean="0"/>
          </a:p>
          <a:p>
            <a:pPr marL="1600200" lvl="2" indent="-457200"/>
            <a:r>
              <a:rPr lang="en-US" dirty="0" smtClean="0"/>
              <a:t>Manual </a:t>
            </a:r>
            <a:r>
              <a:rPr lang="en-US" dirty="0"/>
              <a:t>J load calculations for heating </a:t>
            </a:r>
            <a:r>
              <a:rPr lang="en-US" dirty="0" smtClean="0"/>
              <a:t>systems must be submitted with applications</a:t>
            </a:r>
          </a:p>
          <a:p>
            <a:pPr marL="1600200" lvl="2" indent="-457200"/>
            <a:r>
              <a:rPr lang="en-US" dirty="0" smtClean="0"/>
              <a:t>Equipment must be </a:t>
            </a:r>
            <a:r>
              <a:rPr lang="en-US" dirty="0"/>
              <a:t>selected in accordance with ACCA Manual </a:t>
            </a:r>
            <a:r>
              <a:rPr lang="en-US" dirty="0" smtClean="0"/>
              <a:t>S</a:t>
            </a:r>
          </a:p>
          <a:p>
            <a:pPr marL="1600200" lvl="2" indent="-457200"/>
            <a:r>
              <a:rPr lang="en-US" dirty="0" smtClean="0"/>
              <a:t>Copy </a:t>
            </a:r>
            <a:r>
              <a:rPr lang="en-US" dirty="0"/>
              <a:t>of </a:t>
            </a:r>
            <a:r>
              <a:rPr lang="en-US" dirty="0" smtClean="0"/>
              <a:t>AHRI certificate must be submitted with applications</a:t>
            </a:r>
          </a:p>
          <a:p>
            <a:pPr marL="1200150" lvl="1" indent="-457200"/>
            <a:endParaRPr lang="en-US" dirty="0" smtClean="0"/>
          </a:p>
          <a:p>
            <a:pPr lvl="0"/>
            <a:endParaRPr lang="en-US" dirty="0"/>
          </a:p>
        </p:txBody>
      </p:sp>
      <p:sp>
        <p:nvSpPr>
          <p:cNvPr id="3" name="Text Placeholder 2"/>
          <p:cNvSpPr>
            <a:spLocks noGrp="1"/>
          </p:cNvSpPr>
          <p:nvPr>
            <p:ph type="body" sz="quarter" idx="11"/>
          </p:nvPr>
        </p:nvSpPr>
        <p:spPr>
          <a:xfrm>
            <a:off x="232106" y="294468"/>
            <a:ext cx="6562832" cy="777587"/>
          </a:xfrm>
        </p:spPr>
        <p:txBody>
          <a:bodyPr/>
          <a:lstStyle/>
          <a:p>
            <a:r>
              <a:rPr lang="en-US" sz="2400" dirty="0" smtClean="0"/>
              <a:t>FY17 summary of proposed changes – </a:t>
            </a:r>
            <a:br>
              <a:rPr lang="en-US" sz="2400" dirty="0" smtClean="0"/>
            </a:br>
            <a:r>
              <a:rPr lang="en-US" sz="2400" dirty="0" smtClean="0"/>
              <a:t>HVAC Program</a:t>
            </a:r>
            <a:endParaRPr lang="en-US" sz="2400"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16</a:t>
            </a:fld>
            <a:endParaRPr lang="en-US" dirty="0"/>
          </a:p>
        </p:txBody>
      </p:sp>
    </p:spTree>
    <p:extLst>
      <p:ext uri="{BB962C8B-B14F-4D97-AF65-F5344CB8AC3E}">
        <p14:creationId xmlns:p14="http://schemas.microsoft.com/office/powerpoint/2010/main" val="3108137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7838" y="1355835"/>
            <a:ext cx="8229600" cy="4798904"/>
          </a:xfrm>
        </p:spPr>
        <p:txBody>
          <a:bodyPr/>
          <a:lstStyle/>
          <a:p>
            <a:pPr marL="457200" indent="-457200">
              <a:buFont typeface="Arial" panose="020B0604020202020204" pitchFamily="34" charset="0"/>
              <a:buChar char="•"/>
            </a:pPr>
            <a:r>
              <a:rPr lang="en-US" dirty="0" smtClean="0"/>
              <a:t>HVAC Incentive Changes</a:t>
            </a:r>
          </a:p>
          <a:p>
            <a:pPr marL="1200150" lvl="1" indent="-457200"/>
            <a:r>
              <a:rPr lang="en-US" dirty="0" smtClean="0"/>
              <a:t>Remove Steam Boiler Rebate</a:t>
            </a:r>
          </a:p>
          <a:p>
            <a:pPr marL="1600200" lvl="2" indent="-457200"/>
            <a:r>
              <a:rPr lang="en-US" dirty="0" smtClean="0"/>
              <a:t>Minimal savings associated with this measure</a:t>
            </a:r>
            <a:br>
              <a:rPr lang="en-US" dirty="0" smtClean="0"/>
            </a:br>
            <a:endParaRPr lang="en-US" dirty="0" smtClean="0"/>
          </a:p>
          <a:p>
            <a:pPr marL="1200150" lvl="1" indent="-457200"/>
            <a:r>
              <a:rPr lang="en-US" dirty="0" smtClean="0"/>
              <a:t>Reduce Domestic Hot Water (DHW) rebate by $200</a:t>
            </a:r>
          </a:p>
          <a:p>
            <a:pPr marL="1600200" lvl="2" indent="-457200"/>
            <a:r>
              <a:rPr lang="en-US" dirty="0" smtClean="0"/>
              <a:t>To align with lower incremental cost of the measure</a:t>
            </a:r>
            <a:br>
              <a:rPr lang="en-US" dirty="0" smtClean="0"/>
            </a:br>
            <a:endParaRPr lang="en-US" dirty="0" smtClean="0"/>
          </a:p>
          <a:p>
            <a:pPr marL="1200150" lvl="1" indent="-457200"/>
            <a:r>
              <a:rPr lang="en-US" dirty="0" smtClean="0"/>
              <a:t>Reduce Combo Units to reflect the lower DHW rebate</a:t>
            </a:r>
            <a:br>
              <a:rPr lang="en-US" dirty="0" smtClean="0"/>
            </a:br>
            <a:endParaRPr lang="en-US" dirty="0" smtClean="0"/>
          </a:p>
          <a:p>
            <a:pPr marL="1200150" lvl="1" indent="-457200"/>
            <a:r>
              <a:rPr lang="en-US" dirty="0" smtClean="0"/>
              <a:t>Increase Mini-split rebate by $200</a:t>
            </a:r>
          </a:p>
          <a:p>
            <a:pPr marL="1600200" lvl="2" indent="-457200"/>
            <a:r>
              <a:rPr lang="en-US" dirty="0" smtClean="0"/>
              <a:t>To align with higher incremental cost and savings benefits</a:t>
            </a:r>
          </a:p>
          <a:p>
            <a:pPr marL="1200150" lvl="1" indent="-457200"/>
            <a:endParaRPr lang="en-US" dirty="0" smtClean="0"/>
          </a:p>
          <a:p>
            <a:endParaRPr lang="en-US" dirty="0"/>
          </a:p>
        </p:txBody>
      </p:sp>
      <p:sp>
        <p:nvSpPr>
          <p:cNvPr id="3" name="Text Placeholder 2"/>
          <p:cNvSpPr>
            <a:spLocks noGrp="1"/>
          </p:cNvSpPr>
          <p:nvPr>
            <p:ph type="body" sz="quarter" idx="11"/>
          </p:nvPr>
        </p:nvSpPr>
        <p:spPr>
          <a:xfrm>
            <a:off x="232106" y="325464"/>
            <a:ext cx="6105632" cy="746591"/>
          </a:xfrm>
        </p:spPr>
        <p:txBody>
          <a:bodyPr/>
          <a:lstStyle/>
          <a:p>
            <a:r>
              <a:rPr lang="en-US" sz="2400" dirty="0"/>
              <a:t>FY17 summary of proposed changes – </a:t>
            </a:r>
            <a:br>
              <a:rPr lang="en-US" sz="2400" dirty="0"/>
            </a:br>
            <a:r>
              <a:rPr lang="en-US" sz="2400" dirty="0"/>
              <a:t>HVAC Program</a:t>
            </a:r>
          </a:p>
          <a:p>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17</a:t>
            </a:fld>
            <a:endParaRPr lang="en-US" dirty="0"/>
          </a:p>
        </p:txBody>
      </p:sp>
    </p:spTree>
    <p:extLst>
      <p:ext uri="{BB962C8B-B14F-4D97-AF65-F5344CB8AC3E}">
        <p14:creationId xmlns:p14="http://schemas.microsoft.com/office/powerpoint/2010/main" val="554978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7838" y="1166648"/>
            <a:ext cx="8229600" cy="5092262"/>
          </a:xfrm>
        </p:spPr>
        <p:txBody>
          <a:bodyPr/>
          <a:lstStyle/>
          <a:p>
            <a:r>
              <a:rPr lang="en-US" dirty="0" smtClean="0"/>
              <a:t>HVAC Incentives Changes</a:t>
            </a:r>
            <a:endParaRPr lang="en-US" dirty="0"/>
          </a:p>
        </p:txBody>
      </p:sp>
      <p:sp>
        <p:nvSpPr>
          <p:cNvPr id="3" name="Text Placeholder 2"/>
          <p:cNvSpPr>
            <a:spLocks noGrp="1"/>
          </p:cNvSpPr>
          <p:nvPr>
            <p:ph type="body" sz="quarter" idx="11"/>
          </p:nvPr>
        </p:nvSpPr>
        <p:spPr>
          <a:xfrm>
            <a:off x="232106" y="294468"/>
            <a:ext cx="6562832" cy="682994"/>
          </a:xfrm>
        </p:spPr>
        <p:txBody>
          <a:bodyPr/>
          <a:lstStyle/>
          <a:p>
            <a:r>
              <a:rPr lang="en-US" sz="2400" dirty="0"/>
              <a:t>FY17 summary of proposed changes – </a:t>
            </a:r>
            <a:br>
              <a:rPr lang="en-US" sz="2400" dirty="0"/>
            </a:br>
            <a:r>
              <a:rPr lang="en-US" sz="2400" dirty="0"/>
              <a:t>HVAC Program</a:t>
            </a:r>
          </a:p>
        </p:txBody>
      </p:sp>
      <p:graphicFrame>
        <p:nvGraphicFramePr>
          <p:cNvPr id="4" name="Table 3"/>
          <p:cNvGraphicFramePr>
            <a:graphicFrameLocks noGrp="1"/>
          </p:cNvGraphicFramePr>
          <p:nvPr>
            <p:extLst>
              <p:ext uri="{D42A27DB-BD31-4B8C-83A1-F6EECF244321}">
                <p14:modId xmlns:p14="http://schemas.microsoft.com/office/powerpoint/2010/main" val="1550375534"/>
              </p:ext>
            </p:extLst>
          </p:nvPr>
        </p:nvGraphicFramePr>
        <p:xfrm>
          <a:off x="551793" y="1954924"/>
          <a:ext cx="8403021" cy="4319751"/>
        </p:xfrm>
        <a:graphic>
          <a:graphicData uri="http://schemas.openxmlformats.org/drawingml/2006/table">
            <a:tbl>
              <a:tblPr firstRow="1" firstCol="1" bandRow="1">
                <a:tableStyleId>{BDBED569-4797-4DF1-A0F4-6AAB3CD982D8}</a:tableStyleId>
              </a:tblPr>
              <a:tblGrid>
                <a:gridCol w="4383951"/>
                <a:gridCol w="2103002"/>
                <a:gridCol w="1916068"/>
              </a:tblGrid>
              <a:tr h="620119">
                <a:tc>
                  <a:txBody>
                    <a:bodyPr/>
                    <a:lstStyle/>
                    <a:p>
                      <a:pPr marL="0" marR="0" algn="ctr">
                        <a:lnSpc>
                          <a:spcPct val="107000"/>
                        </a:lnSpc>
                        <a:spcBef>
                          <a:spcPts val="0"/>
                        </a:spcBef>
                        <a:spcAft>
                          <a:spcPts val="600"/>
                        </a:spcAft>
                      </a:pPr>
                      <a:r>
                        <a:rPr lang="en-US" sz="1800" dirty="0">
                          <a:effectLst/>
                        </a:rPr>
                        <a:t>Equipment</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a:effectLst/>
                        </a:rPr>
                        <a:t>Current Incentive</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smtClean="0">
                          <a:effectLst/>
                        </a:rPr>
                        <a:t>Proposed</a:t>
                      </a:r>
                      <a:r>
                        <a:rPr lang="en-US" sz="1800" baseline="0" dirty="0" smtClean="0">
                          <a:effectLst/>
                        </a:rPr>
                        <a:t> FY17 </a:t>
                      </a:r>
                      <a:r>
                        <a:rPr lang="en-US" sz="1800" dirty="0" smtClean="0">
                          <a:effectLst/>
                        </a:rPr>
                        <a:t> </a:t>
                      </a:r>
                      <a:r>
                        <a:rPr lang="en-US" sz="1800" dirty="0">
                          <a:effectLst/>
                        </a:rPr>
                        <a:t>Incentives</a:t>
                      </a:r>
                      <a:endParaRPr lang="en-US" sz="1800" dirty="0">
                        <a:effectLst/>
                        <a:latin typeface="Times New Roman"/>
                        <a:ea typeface="Calibri"/>
                        <a:cs typeface="Times New Roman"/>
                      </a:endParaRPr>
                    </a:p>
                  </a:txBody>
                  <a:tcPr marL="68580" marR="68580" marT="0" marB="0"/>
                </a:tc>
              </a:tr>
              <a:tr h="683231">
                <a:tc>
                  <a:txBody>
                    <a:bodyPr/>
                    <a:lstStyle/>
                    <a:p>
                      <a:pPr marL="0" marR="0">
                        <a:lnSpc>
                          <a:spcPct val="107000"/>
                        </a:lnSpc>
                        <a:spcBef>
                          <a:spcPts val="0"/>
                        </a:spcBef>
                        <a:spcAft>
                          <a:spcPts val="600"/>
                        </a:spcAft>
                      </a:pPr>
                      <a:r>
                        <a:rPr lang="en-US" sz="1800" dirty="0">
                          <a:effectLst/>
                        </a:rPr>
                        <a:t>Steam Boiler</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a:effectLst/>
                        </a:rPr>
                        <a:t>$300</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a:effectLst/>
                        </a:rPr>
                        <a:t>$0 (incentive no longer available)</a:t>
                      </a:r>
                      <a:endParaRPr lang="en-US" sz="1800" dirty="0">
                        <a:effectLst/>
                        <a:latin typeface="Times New Roman"/>
                        <a:ea typeface="Calibri"/>
                        <a:cs typeface="Times New Roman"/>
                      </a:endParaRPr>
                    </a:p>
                  </a:txBody>
                  <a:tcPr marL="68580" marR="68580" marT="0" marB="0"/>
                </a:tc>
              </a:tr>
              <a:tr h="1169774">
                <a:tc>
                  <a:txBody>
                    <a:bodyPr/>
                    <a:lstStyle/>
                    <a:p>
                      <a:pPr marL="0" marR="0">
                        <a:lnSpc>
                          <a:spcPct val="107000"/>
                        </a:lnSpc>
                        <a:spcBef>
                          <a:spcPts val="0"/>
                        </a:spcBef>
                        <a:spcAft>
                          <a:spcPts val="600"/>
                        </a:spcAft>
                      </a:pPr>
                      <a:r>
                        <a:rPr lang="en-US" sz="1800" dirty="0">
                          <a:effectLst/>
                        </a:rPr>
                        <a:t>Domestic Hot Water</a:t>
                      </a:r>
                    </a:p>
                    <a:p>
                      <a:pPr marL="342900" marR="0" lvl="0" indent="-342900">
                        <a:lnSpc>
                          <a:spcPct val="107000"/>
                        </a:lnSpc>
                        <a:spcBef>
                          <a:spcPts val="0"/>
                        </a:spcBef>
                        <a:spcAft>
                          <a:spcPts val="0"/>
                        </a:spcAft>
                        <a:buFont typeface="Times New Roman"/>
                        <a:buChar char="-"/>
                      </a:pPr>
                      <a:r>
                        <a:rPr lang="en-US" sz="1800" dirty="0">
                          <a:effectLst/>
                        </a:rPr>
                        <a:t>Power Vented</a:t>
                      </a:r>
                    </a:p>
                    <a:p>
                      <a:pPr marL="342900" marR="0" lvl="0" indent="-342900">
                        <a:lnSpc>
                          <a:spcPct val="107000"/>
                        </a:lnSpc>
                        <a:spcBef>
                          <a:spcPts val="0"/>
                        </a:spcBef>
                        <a:spcAft>
                          <a:spcPts val="600"/>
                        </a:spcAft>
                        <a:buFont typeface="Times New Roman"/>
                        <a:buChar char="-"/>
                      </a:pPr>
                      <a:r>
                        <a:rPr lang="en-US" sz="1800" dirty="0">
                          <a:effectLst/>
                        </a:rPr>
                        <a:t>On-Demand</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a:effectLst/>
                        </a:rPr>
                        <a:t>$500</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a:effectLst/>
                        </a:rPr>
                        <a:t>$300</a:t>
                      </a:r>
                      <a:endParaRPr lang="en-US" sz="1800" dirty="0">
                        <a:effectLst/>
                        <a:latin typeface="Times New Roman"/>
                        <a:ea typeface="Calibri"/>
                        <a:cs typeface="Times New Roman"/>
                      </a:endParaRPr>
                    </a:p>
                  </a:txBody>
                  <a:tcPr marL="68580" marR="68580" marT="0" marB="0"/>
                </a:tc>
              </a:tr>
              <a:tr h="1180553">
                <a:tc>
                  <a:txBody>
                    <a:bodyPr/>
                    <a:lstStyle/>
                    <a:p>
                      <a:pPr marL="0" marR="0">
                        <a:lnSpc>
                          <a:spcPct val="107000"/>
                        </a:lnSpc>
                        <a:spcBef>
                          <a:spcPts val="0"/>
                        </a:spcBef>
                        <a:spcAft>
                          <a:spcPts val="600"/>
                        </a:spcAft>
                      </a:pPr>
                      <a:r>
                        <a:rPr lang="en-US" sz="1800" dirty="0">
                          <a:effectLst/>
                        </a:rPr>
                        <a:t>Combination</a:t>
                      </a:r>
                    </a:p>
                    <a:p>
                      <a:pPr marL="0" marR="0">
                        <a:lnSpc>
                          <a:spcPct val="107000"/>
                        </a:lnSpc>
                        <a:spcBef>
                          <a:spcPts val="0"/>
                        </a:spcBef>
                        <a:spcAft>
                          <a:spcPts val="600"/>
                        </a:spcAft>
                      </a:pPr>
                      <a:r>
                        <a:rPr lang="en-US" sz="1800" dirty="0">
                          <a:effectLst/>
                        </a:rPr>
                        <a:t>Tier 1 Gas Furnace + Domestic Hot Water</a:t>
                      </a:r>
                    </a:p>
                    <a:p>
                      <a:pPr marL="0" marR="0">
                        <a:lnSpc>
                          <a:spcPct val="107000"/>
                        </a:lnSpc>
                        <a:spcBef>
                          <a:spcPts val="0"/>
                        </a:spcBef>
                        <a:spcAft>
                          <a:spcPts val="600"/>
                        </a:spcAft>
                      </a:pPr>
                      <a:r>
                        <a:rPr lang="en-US" sz="1800" dirty="0">
                          <a:effectLst/>
                        </a:rPr>
                        <a:t>Tier 2 Gas Furnace + Domestic Hot Water</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a:effectLst/>
                        </a:rPr>
                        <a:t> </a:t>
                      </a:r>
                    </a:p>
                    <a:p>
                      <a:pPr marL="0" marR="0">
                        <a:lnSpc>
                          <a:spcPct val="107000"/>
                        </a:lnSpc>
                        <a:spcBef>
                          <a:spcPts val="0"/>
                        </a:spcBef>
                        <a:spcAft>
                          <a:spcPts val="600"/>
                        </a:spcAft>
                      </a:pPr>
                      <a:r>
                        <a:rPr lang="en-US" sz="1800" dirty="0">
                          <a:effectLst/>
                        </a:rPr>
                        <a:t>$900</a:t>
                      </a:r>
                    </a:p>
                    <a:p>
                      <a:pPr marL="0" marR="0">
                        <a:lnSpc>
                          <a:spcPct val="107000"/>
                        </a:lnSpc>
                        <a:spcBef>
                          <a:spcPts val="0"/>
                        </a:spcBef>
                        <a:spcAft>
                          <a:spcPts val="600"/>
                        </a:spcAft>
                      </a:pPr>
                      <a:r>
                        <a:rPr lang="en-US" sz="1800" dirty="0">
                          <a:effectLst/>
                        </a:rPr>
                        <a:t>$1,000</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a:effectLst/>
                        </a:rPr>
                        <a:t> </a:t>
                      </a:r>
                    </a:p>
                    <a:p>
                      <a:pPr marL="0" marR="0">
                        <a:lnSpc>
                          <a:spcPct val="107000"/>
                        </a:lnSpc>
                        <a:spcBef>
                          <a:spcPts val="0"/>
                        </a:spcBef>
                        <a:spcAft>
                          <a:spcPts val="600"/>
                        </a:spcAft>
                      </a:pPr>
                      <a:r>
                        <a:rPr lang="en-US" sz="1800" dirty="0">
                          <a:effectLst/>
                        </a:rPr>
                        <a:t>$700</a:t>
                      </a:r>
                    </a:p>
                    <a:p>
                      <a:pPr marL="0" marR="0">
                        <a:lnSpc>
                          <a:spcPct val="107000"/>
                        </a:lnSpc>
                        <a:spcBef>
                          <a:spcPts val="0"/>
                        </a:spcBef>
                        <a:spcAft>
                          <a:spcPts val="600"/>
                        </a:spcAft>
                      </a:pPr>
                      <a:r>
                        <a:rPr lang="en-US" sz="1800" dirty="0" smtClean="0">
                          <a:effectLst/>
                        </a:rPr>
                        <a:t>$950</a:t>
                      </a:r>
                      <a:endParaRPr lang="en-US" sz="1800" dirty="0">
                        <a:effectLst/>
                        <a:latin typeface="Times New Roman"/>
                        <a:ea typeface="Calibri"/>
                        <a:cs typeface="Times New Roman"/>
                      </a:endParaRPr>
                    </a:p>
                  </a:txBody>
                  <a:tcPr marL="68580" marR="68580" marT="0" marB="0"/>
                </a:tc>
              </a:tr>
              <a:tr h="333037">
                <a:tc>
                  <a:txBody>
                    <a:bodyPr/>
                    <a:lstStyle/>
                    <a:p>
                      <a:pPr marL="0" marR="0">
                        <a:lnSpc>
                          <a:spcPct val="107000"/>
                        </a:lnSpc>
                        <a:spcBef>
                          <a:spcPts val="0"/>
                        </a:spcBef>
                        <a:spcAft>
                          <a:spcPts val="600"/>
                        </a:spcAft>
                      </a:pPr>
                      <a:r>
                        <a:rPr lang="en-US" sz="1800" dirty="0">
                          <a:effectLst/>
                        </a:rPr>
                        <a:t>Combi-Boiler</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a:effectLst/>
                        </a:rPr>
                        <a:t>$900</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a:effectLst/>
                        </a:rPr>
                        <a:t>$700</a:t>
                      </a:r>
                      <a:endParaRPr lang="en-US" sz="1800" dirty="0">
                        <a:effectLst/>
                        <a:latin typeface="Times New Roman"/>
                        <a:ea typeface="Calibri"/>
                        <a:cs typeface="Times New Roman"/>
                      </a:endParaRPr>
                    </a:p>
                  </a:txBody>
                  <a:tcPr marL="68580" marR="68580" marT="0" marB="0"/>
                </a:tc>
              </a:tr>
              <a:tr h="333037">
                <a:tc>
                  <a:txBody>
                    <a:bodyPr/>
                    <a:lstStyle/>
                    <a:p>
                      <a:pPr marL="0" marR="0">
                        <a:lnSpc>
                          <a:spcPct val="107000"/>
                        </a:lnSpc>
                        <a:spcBef>
                          <a:spcPts val="0"/>
                        </a:spcBef>
                        <a:spcAft>
                          <a:spcPts val="600"/>
                        </a:spcAft>
                      </a:pPr>
                      <a:r>
                        <a:rPr lang="en-US" sz="1800" dirty="0">
                          <a:effectLst/>
                        </a:rPr>
                        <a:t>Mini-Split SEER 20</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a:effectLst/>
                        </a:rPr>
                        <a:t>$300</a:t>
                      </a:r>
                      <a:endParaRPr lang="en-US" sz="1800" dirty="0">
                        <a:effectLst/>
                        <a:latin typeface="Times New Roman"/>
                        <a:ea typeface="Calibri"/>
                        <a:cs typeface="Times New Roman"/>
                      </a:endParaRPr>
                    </a:p>
                  </a:txBody>
                  <a:tcPr marL="68580" marR="68580" marT="0" marB="0"/>
                </a:tc>
                <a:tc>
                  <a:txBody>
                    <a:bodyPr/>
                    <a:lstStyle/>
                    <a:p>
                      <a:pPr marL="0" marR="0">
                        <a:lnSpc>
                          <a:spcPct val="107000"/>
                        </a:lnSpc>
                        <a:spcBef>
                          <a:spcPts val="0"/>
                        </a:spcBef>
                        <a:spcAft>
                          <a:spcPts val="600"/>
                        </a:spcAft>
                      </a:pPr>
                      <a:r>
                        <a:rPr lang="en-US" sz="1800" dirty="0">
                          <a:effectLst/>
                        </a:rPr>
                        <a:t>$500</a:t>
                      </a:r>
                      <a:endParaRPr lang="en-US" sz="1800" dirty="0">
                        <a:effectLst/>
                        <a:latin typeface="Times New Roman"/>
                        <a:ea typeface="Calibri"/>
                        <a:cs typeface="Times New Roman"/>
                      </a:endParaRPr>
                    </a:p>
                  </a:txBody>
                  <a:tcPr marL="68580" marR="68580" marT="0" marB="0"/>
                </a:tc>
              </a:tr>
            </a:tbl>
          </a:graphicData>
        </a:graphic>
      </p:graphicFrame>
      <p:sp>
        <p:nvSpPr>
          <p:cNvPr id="7" name="Slide Number Placeholder 6"/>
          <p:cNvSpPr>
            <a:spLocks noGrp="1"/>
          </p:cNvSpPr>
          <p:nvPr>
            <p:ph type="sldNum" sz="quarter" idx="12"/>
          </p:nvPr>
        </p:nvSpPr>
        <p:spPr/>
        <p:txBody>
          <a:bodyPr/>
          <a:lstStyle/>
          <a:p>
            <a:fld id="{DB8CC512-E278-453B-8181-6521DC28A47C}" type="slidenum">
              <a:rPr lang="en-US" smtClean="0"/>
              <a:pPr/>
              <a:t>18</a:t>
            </a:fld>
            <a:endParaRPr lang="en-US" dirty="0"/>
          </a:p>
        </p:txBody>
      </p:sp>
    </p:spTree>
    <p:extLst>
      <p:ext uri="{BB962C8B-B14F-4D97-AF65-F5344CB8AC3E}">
        <p14:creationId xmlns:p14="http://schemas.microsoft.com/office/powerpoint/2010/main" val="1853046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7838" y="1403131"/>
            <a:ext cx="8229600" cy="4751607"/>
          </a:xfrm>
        </p:spPr>
        <p:txBody>
          <a:bodyPr/>
          <a:lstStyle/>
          <a:p>
            <a:pPr marL="342900" lvl="1" indent="-342900"/>
            <a:r>
              <a:rPr lang="en-US" dirty="0" smtClean="0"/>
              <a:t>Coordinate </a:t>
            </a:r>
            <a:r>
              <a:rPr lang="en-US" dirty="0"/>
              <a:t>with utilities on incentive </a:t>
            </a:r>
            <a:r>
              <a:rPr lang="en-US" dirty="0" smtClean="0"/>
              <a:t>offerings </a:t>
            </a:r>
            <a:r>
              <a:rPr lang="en-US" dirty="0"/>
              <a:t>and </a:t>
            </a:r>
            <a:r>
              <a:rPr lang="en-US" dirty="0" smtClean="0"/>
              <a:t>marketing</a:t>
            </a:r>
            <a:br>
              <a:rPr lang="en-US" dirty="0" smtClean="0"/>
            </a:br>
            <a:endParaRPr lang="en-US" dirty="0"/>
          </a:p>
          <a:p>
            <a:pPr marL="342900" lvl="1" indent="-342900"/>
            <a:r>
              <a:rPr lang="en-US" dirty="0" smtClean="0"/>
              <a:t>Recruit new contractors and work </a:t>
            </a:r>
            <a:r>
              <a:rPr lang="en-US" dirty="0"/>
              <a:t>with </a:t>
            </a:r>
            <a:r>
              <a:rPr lang="en-US" dirty="0" smtClean="0"/>
              <a:t>existing contractors </a:t>
            </a:r>
            <a:r>
              <a:rPr lang="en-US" dirty="0"/>
              <a:t>to </a:t>
            </a:r>
            <a:r>
              <a:rPr lang="en-US" dirty="0" smtClean="0"/>
              <a:t>increase participation in single and multifamily projects</a:t>
            </a:r>
            <a:br>
              <a:rPr lang="en-US" dirty="0" smtClean="0"/>
            </a:br>
            <a:endParaRPr lang="en-US" dirty="0" smtClean="0"/>
          </a:p>
          <a:p>
            <a:pPr marL="342900" lvl="1" indent="-342900"/>
            <a:r>
              <a:rPr lang="en-US" dirty="0" smtClean="0"/>
              <a:t>Engage </a:t>
            </a:r>
            <a:r>
              <a:rPr lang="en-US" dirty="0"/>
              <a:t>with Sustainable </a:t>
            </a:r>
            <a:r>
              <a:rPr lang="en-US" dirty="0" smtClean="0"/>
              <a:t>Jersey to increase coordination efforts that result in additional program participation</a:t>
            </a:r>
            <a:br>
              <a:rPr lang="en-US" dirty="0" smtClean="0"/>
            </a:br>
            <a:endParaRPr lang="en-US" dirty="0"/>
          </a:p>
          <a:p>
            <a:pPr marL="342900" lvl="1" indent="-342900"/>
            <a:r>
              <a:rPr lang="en-US" dirty="0" smtClean="0"/>
              <a:t>New technical requirements:</a:t>
            </a:r>
          </a:p>
          <a:p>
            <a:pPr marL="742950" lvl="2" indent="-342900"/>
            <a:r>
              <a:rPr lang="en-US" dirty="0" smtClean="0"/>
              <a:t>Equipment </a:t>
            </a:r>
            <a:r>
              <a:rPr lang="en-US" dirty="0"/>
              <a:t>must be selected in accordance with ACCA Manual </a:t>
            </a:r>
            <a:r>
              <a:rPr lang="en-US" dirty="0" smtClean="0"/>
              <a:t>S</a:t>
            </a:r>
          </a:p>
          <a:p>
            <a:pPr marL="742950" lvl="2" indent="-342900"/>
            <a:r>
              <a:rPr lang="en-US" dirty="0" smtClean="0"/>
              <a:t>Due to adoption of IECC 2015, attic insulation requirement increases from R-38 to R-49</a:t>
            </a:r>
            <a:endParaRPr lang="en-US" dirty="0"/>
          </a:p>
        </p:txBody>
      </p:sp>
      <p:sp>
        <p:nvSpPr>
          <p:cNvPr id="3" name="Text Placeholder 2"/>
          <p:cNvSpPr>
            <a:spLocks noGrp="1"/>
          </p:cNvSpPr>
          <p:nvPr>
            <p:ph type="body" sz="quarter" idx="11"/>
          </p:nvPr>
        </p:nvSpPr>
        <p:spPr>
          <a:xfrm>
            <a:off x="232106" y="278970"/>
            <a:ext cx="6105632" cy="793086"/>
          </a:xfrm>
        </p:spPr>
        <p:txBody>
          <a:bodyPr/>
          <a:lstStyle/>
          <a:p>
            <a:r>
              <a:rPr lang="en-US" sz="2400" dirty="0"/>
              <a:t>FY17 summary of proposed changes – </a:t>
            </a:r>
            <a:br>
              <a:rPr lang="en-US" sz="2400" dirty="0"/>
            </a:br>
            <a:r>
              <a:rPr lang="en-US" sz="2400" dirty="0" smtClean="0"/>
              <a:t>Home Performance with energy star</a:t>
            </a:r>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19</a:t>
            </a:fld>
            <a:endParaRPr lang="en-US" dirty="0"/>
          </a:p>
        </p:txBody>
      </p:sp>
    </p:spTree>
    <p:extLst>
      <p:ext uri="{BB962C8B-B14F-4D97-AF65-F5344CB8AC3E}">
        <p14:creationId xmlns:p14="http://schemas.microsoft.com/office/powerpoint/2010/main" val="1179549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64979" y="1366019"/>
            <a:ext cx="8229600" cy="4557713"/>
          </a:xfrm>
        </p:spPr>
        <p:txBody>
          <a:bodyPr/>
          <a:lstStyle/>
          <a:p>
            <a:r>
              <a:rPr lang="en-US" dirty="0" smtClean="0"/>
              <a:t>FY17 Draft CRA and Budget</a:t>
            </a:r>
          </a:p>
          <a:p>
            <a:pPr marL="1200150" lvl="1" indent="-457200"/>
            <a:r>
              <a:rPr lang="en-US" dirty="0" smtClean="0"/>
              <a:t>CRA Straw Proposal</a:t>
            </a:r>
          </a:p>
          <a:p>
            <a:pPr marL="1200150" lvl="1" indent="-457200"/>
            <a:r>
              <a:rPr lang="en-US" dirty="0" smtClean="0"/>
              <a:t>NJCEP Budget</a:t>
            </a:r>
          </a:p>
          <a:p>
            <a:r>
              <a:rPr lang="en-US" dirty="0" smtClean="0"/>
              <a:t>Draft Compliance Filings</a:t>
            </a:r>
          </a:p>
          <a:p>
            <a:pPr marL="1200150" lvl="1" indent="-457200"/>
            <a:r>
              <a:rPr lang="en-US" dirty="0" smtClean="0"/>
              <a:t>Applied Energy Group</a:t>
            </a:r>
          </a:p>
          <a:p>
            <a:pPr marL="1200150" lvl="1" indent="-457200"/>
            <a:r>
              <a:rPr lang="en-US" dirty="0" smtClean="0"/>
              <a:t>Utilities</a:t>
            </a:r>
          </a:p>
          <a:p>
            <a:pPr marL="1200150" lvl="1" indent="-457200"/>
            <a:r>
              <a:rPr lang="en-US" dirty="0" smtClean="0"/>
              <a:t>Office of Clean Energy</a:t>
            </a:r>
          </a:p>
          <a:p>
            <a:r>
              <a:rPr lang="en-US" dirty="0" smtClean="0"/>
              <a:t>Draft Protocols</a:t>
            </a:r>
          </a:p>
          <a:p>
            <a:pPr marL="1200150" lvl="1" indent="-457200"/>
            <a:r>
              <a:rPr lang="en-US" dirty="0" smtClean="0"/>
              <a:t>NJCEP Protocol Updates</a:t>
            </a:r>
            <a:endParaRPr lang="en-US" dirty="0"/>
          </a:p>
        </p:txBody>
      </p:sp>
      <p:sp>
        <p:nvSpPr>
          <p:cNvPr id="3" name="Text Placeholder 2"/>
          <p:cNvSpPr>
            <a:spLocks noGrp="1"/>
          </p:cNvSpPr>
          <p:nvPr>
            <p:ph type="body" sz="quarter" idx="11"/>
          </p:nvPr>
        </p:nvSpPr>
        <p:spPr/>
        <p:txBody>
          <a:bodyPr/>
          <a:lstStyle/>
          <a:p>
            <a:r>
              <a:rPr lang="en-US" sz="2400" dirty="0" smtClean="0"/>
              <a:t>FY17 Summary of proposed changes</a:t>
            </a:r>
            <a:endParaRPr lang="en-US" sz="2400" dirty="0"/>
          </a:p>
        </p:txBody>
      </p:sp>
      <p:sp>
        <p:nvSpPr>
          <p:cNvPr id="4" name="Slide Number Placeholder 3"/>
          <p:cNvSpPr>
            <a:spLocks noGrp="1"/>
          </p:cNvSpPr>
          <p:nvPr>
            <p:ph type="sldNum" sz="quarter" idx="12"/>
          </p:nvPr>
        </p:nvSpPr>
        <p:spPr/>
        <p:txBody>
          <a:bodyPr/>
          <a:lstStyle/>
          <a:p>
            <a:fld id="{DB8CC512-E278-453B-8181-6521DC28A47C}" type="slidenum">
              <a:rPr lang="en-US" smtClean="0"/>
              <a:pPr/>
              <a:t>2</a:t>
            </a:fld>
            <a:endParaRPr lang="en-US" dirty="0"/>
          </a:p>
        </p:txBody>
      </p:sp>
    </p:spTree>
    <p:extLst>
      <p:ext uri="{BB962C8B-B14F-4D97-AF65-F5344CB8AC3E}">
        <p14:creationId xmlns:p14="http://schemas.microsoft.com/office/powerpoint/2010/main" val="1251582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7838" y="1441343"/>
            <a:ext cx="8229600" cy="4713396"/>
          </a:xfrm>
        </p:spPr>
        <p:txBody>
          <a:bodyPr/>
          <a:lstStyle/>
          <a:p>
            <a:pPr marL="457200" indent="-457200">
              <a:buFont typeface="Arial" panose="020B0604020202020204" pitchFamily="34" charset="0"/>
              <a:buChar char="•"/>
            </a:pPr>
            <a:r>
              <a:rPr lang="en-US" sz="2400" dirty="0"/>
              <a:t>Launched portal for raters to submit their projects electronically and manage their project </a:t>
            </a:r>
            <a:r>
              <a:rPr lang="en-US" sz="2400" dirty="0" smtClean="0"/>
              <a:t>pipeline</a:t>
            </a:r>
            <a:br>
              <a:rPr lang="en-US" sz="2400" dirty="0" smtClean="0"/>
            </a:br>
            <a:endParaRPr lang="en-US" sz="2400" dirty="0"/>
          </a:p>
          <a:p>
            <a:pPr marL="457200" indent="-457200">
              <a:buFont typeface="Arial" panose="020B0604020202020204" pitchFamily="34" charset="0"/>
              <a:buChar char="•"/>
            </a:pPr>
            <a:r>
              <a:rPr lang="en-US" sz="2400" dirty="0"/>
              <a:t>Update to User Defined Referenced Home (UDRH) based on IECC 2015</a:t>
            </a:r>
            <a:r>
              <a:rPr lang="en-US" sz="2400" dirty="0" smtClean="0"/>
              <a:t/>
            </a:r>
            <a:br>
              <a:rPr lang="en-US" sz="2400" dirty="0" smtClean="0"/>
            </a:br>
            <a:endParaRPr lang="en-US" sz="2400" dirty="0"/>
          </a:p>
          <a:p>
            <a:pPr marL="457200" indent="-457200">
              <a:buFont typeface="Arial" panose="020B0604020202020204" pitchFamily="34" charset="0"/>
              <a:buChar char="•"/>
            </a:pPr>
            <a:r>
              <a:rPr lang="en-US" sz="2400" dirty="0"/>
              <a:t>Engage raters and builders in Zero Energy Ready Homes</a:t>
            </a:r>
          </a:p>
          <a:p>
            <a:pPr marL="1200150" lvl="1" indent="-457200"/>
            <a:r>
              <a:rPr lang="en-US" sz="2000" dirty="0" smtClean="0"/>
              <a:t>On-going meetings with DOE</a:t>
            </a:r>
          </a:p>
          <a:p>
            <a:pPr marL="1200150" lvl="1" indent="-457200"/>
            <a:r>
              <a:rPr lang="en-US" sz="2000" dirty="0" smtClean="0"/>
              <a:t>Coordinating a meeting with DOE, participating raters and builders (to be scheduled soon)</a:t>
            </a:r>
          </a:p>
          <a:p>
            <a:pPr marL="1200150" lvl="1" indent="-457200"/>
            <a:endParaRPr lang="en-US" dirty="0"/>
          </a:p>
        </p:txBody>
      </p:sp>
      <p:sp>
        <p:nvSpPr>
          <p:cNvPr id="3" name="Text Placeholder 2"/>
          <p:cNvSpPr>
            <a:spLocks noGrp="1"/>
          </p:cNvSpPr>
          <p:nvPr>
            <p:ph type="body" sz="quarter" idx="11"/>
          </p:nvPr>
        </p:nvSpPr>
        <p:spPr>
          <a:xfrm>
            <a:off x="232106" y="263472"/>
            <a:ext cx="6105632" cy="808584"/>
          </a:xfrm>
        </p:spPr>
        <p:txBody>
          <a:bodyPr/>
          <a:lstStyle/>
          <a:p>
            <a:r>
              <a:rPr lang="en-US" sz="2400" dirty="0"/>
              <a:t>FY17 summary of proposed changes – </a:t>
            </a:r>
            <a:br>
              <a:rPr lang="en-US" sz="2400" dirty="0"/>
            </a:br>
            <a:r>
              <a:rPr lang="en-US" sz="2400" dirty="0" smtClean="0"/>
              <a:t>residential new construction</a:t>
            </a:r>
            <a:endParaRPr lang="en-US" sz="2400" dirty="0"/>
          </a:p>
          <a:p>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20</a:t>
            </a:fld>
            <a:endParaRPr lang="en-US" dirty="0"/>
          </a:p>
        </p:txBody>
      </p:sp>
    </p:spTree>
    <p:extLst>
      <p:ext uri="{BB962C8B-B14F-4D97-AF65-F5344CB8AC3E}">
        <p14:creationId xmlns:p14="http://schemas.microsoft.com/office/powerpoint/2010/main" val="2853450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681" y="1157055"/>
            <a:ext cx="8973671" cy="4657014"/>
          </a:xfrm>
        </p:spPr>
        <p:txBody>
          <a:bodyPr/>
          <a:lstStyle/>
          <a:p>
            <a:pPr marL="457200" indent="-457200">
              <a:buFont typeface="Arial" panose="020B0604020202020204" pitchFamily="34" charset="0"/>
              <a:buChar char="•"/>
            </a:pPr>
            <a:r>
              <a:rPr lang="en-US" sz="2400" dirty="0" smtClean="0"/>
              <a:t>Implement newly approved program rules on July 1, 2016: </a:t>
            </a:r>
            <a:endParaRPr lang="en-US" sz="1800" dirty="0"/>
          </a:p>
          <a:p>
            <a:pPr marL="1200150" lvl="1" indent="-457200"/>
            <a:r>
              <a:rPr lang="en-US" sz="1800" dirty="0"/>
              <a:t>Single family projects expire after one year</a:t>
            </a:r>
          </a:p>
          <a:p>
            <a:pPr marL="1200150" lvl="1" indent="-457200"/>
            <a:r>
              <a:rPr lang="en-US" sz="1800" dirty="0"/>
              <a:t>Multi-single, low-rise multifamily and multifamily high-rise projects expire after two years</a:t>
            </a:r>
          </a:p>
          <a:p>
            <a:pPr marL="1200150" lvl="1" indent="-457200"/>
            <a:r>
              <a:rPr lang="en-US" sz="1800" dirty="0"/>
              <a:t>All applicants must submit a valid permit and permitted set of plans with the enrollment application</a:t>
            </a:r>
          </a:p>
          <a:p>
            <a:pPr marL="1200150" lvl="1" indent="-457200"/>
            <a:r>
              <a:rPr lang="en-US" sz="1800" dirty="0"/>
              <a:t>Single Family projects must complete </a:t>
            </a:r>
            <a:r>
              <a:rPr lang="en-US" sz="1800" dirty="0" smtClean="0"/>
              <a:t>a pre-drywall inspection </a:t>
            </a:r>
            <a:r>
              <a:rPr lang="en-US" sz="1800" dirty="0"/>
              <a:t>within 60 days of enrollment date</a:t>
            </a:r>
            <a:r>
              <a:rPr lang="en-US" sz="1800" dirty="0" smtClean="0"/>
              <a:t>; a potential one </a:t>
            </a:r>
            <a:r>
              <a:rPr lang="en-US" sz="1800" dirty="0"/>
              <a:t>time 60-day </a:t>
            </a:r>
            <a:r>
              <a:rPr lang="en-US" sz="1800" dirty="0" smtClean="0"/>
              <a:t>extension possible if notified prior to expiration date</a:t>
            </a:r>
            <a:endParaRPr lang="en-US" sz="1800" dirty="0"/>
          </a:p>
          <a:p>
            <a:pPr marL="1200150" lvl="1" indent="-457200"/>
            <a:r>
              <a:rPr lang="en-US" sz="1800" dirty="0"/>
              <a:t>Low-rise and high-rise multifamily projects may be granted one extension of enrollment period if projects have successfully completed the pre-drywall inspection phase prior to the expiration </a:t>
            </a:r>
            <a:r>
              <a:rPr lang="en-US" sz="1800" dirty="0" smtClean="0"/>
              <a:t>date</a:t>
            </a:r>
          </a:p>
          <a:p>
            <a:pPr marL="1200150" lvl="1" indent="-457200"/>
            <a:r>
              <a:rPr lang="en-US" sz="1800" dirty="0" smtClean="0"/>
              <a:t>If any of the above requirements are not met within the timeframes</a:t>
            </a:r>
            <a:r>
              <a:rPr lang="en-US" sz="1800" dirty="0"/>
              <a:t>, the project’s commitment amount may be re-allocated for other </a:t>
            </a:r>
            <a:r>
              <a:rPr lang="en-US" sz="1800" dirty="0" smtClean="0"/>
              <a:t>projects</a:t>
            </a:r>
            <a:endParaRPr lang="en-US" sz="2000" dirty="0" smtClean="0"/>
          </a:p>
          <a:p>
            <a:r>
              <a:rPr lang="en-US" sz="1200" i="1" dirty="0" smtClean="0"/>
              <a:t>Note: Expiration dates are based on the original project enrollment date  </a:t>
            </a:r>
            <a:endParaRPr lang="en-US" sz="1200" i="1" dirty="0"/>
          </a:p>
          <a:p>
            <a:endParaRPr lang="en-US" sz="2400" dirty="0" smtClean="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a:p>
        </p:txBody>
      </p:sp>
      <p:sp>
        <p:nvSpPr>
          <p:cNvPr id="3" name="Text Placeholder 2"/>
          <p:cNvSpPr>
            <a:spLocks noGrp="1"/>
          </p:cNvSpPr>
          <p:nvPr>
            <p:ph type="body" sz="quarter" idx="11"/>
          </p:nvPr>
        </p:nvSpPr>
        <p:spPr>
          <a:xfrm>
            <a:off x="232106" y="294468"/>
            <a:ext cx="6562832" cy="777587"/>
          </a:xfrm>
        </p:spPr>
        <p:txBody>
          <a:bodyPr/>
          <a:lstStyle/>
          <a:p>
            <a:r>
              <a:rPr lang="en-US" sz="2400" dirty="0"/>
              <a:t>FY17 summary of proposed changes – </a:t>
            </a:r>
            <a:br>
              <a:rPr lang="en-US" sz="2400" dirty="0"/>
            </a:br>
            <a:r>
              <a:rPr lang="en-US" sz="2400" dirty="0"/>
              <a:t>residential new construction</a:t>
            </a:r>
          </a:p>
        </p:txBody>
      </p:sp>
      <p:sp>
        <p:nvSpPr>
          <p:cNvPr id="6" name="Slide Number Placeholder 5"/>
          <p:cNvSpPr>
            <a:spLocks noGrp="1"/>
          </p:cNvSpPr>
          <p:nvPr>
            <p:ph type="sldNum" sz="quarter" idx="12"/>
          </p:nvPr>
        </p:nvSpPr>
        <p:spPr/>
        <p:txBody>
          <a:bodyPr/>
          <a:lstStyle/>
          <a:p>
            <a:fld id="{DB8CC512-E278-453B-8181-6521DC28A47C}" type="slidenum">
              <a:rPr lang="en-US" smtClean="0"/>
              <a:pPr/>
              <a:t>21</a:t>
            </a:fld>
            <a:endParaRPr lang="en-US" dirty="0"/>
          </a:p>
        </p:txBody>
      </p:sp>
    </p:spTree>
    <p:extLst>
      <p:ext uri="{BB962C8B-B14F-4D97-AF65-F5344CB8AC3E}">
        <p14:creationId xmlns:p14="http://schemas.microsoft.com/office/powerpoint/2010/main" val="647126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6307" y="1180321"/>
            <a:ext cx="8229600" cy="4898368"/>
          </a:xfrm>
        </p:spPr>
        <p:txBody>
          <a:bodyPr/>
          <a:lstStyle/>
          <a:p>
            <a:pPr marL="457200" indent="-457200">
              <a:buFont typeface="Arial" panose="020B0604020202020204" pitchFamily="34" charset="0"/>
              <a:buChar char="•"/>
            </a:pPr>
            <a:r>
              <a:rPr lang="en-US" sz="2400" dirty="0"/>
              <a:t>Start committing funds </a:t>
            </a:r>
            <a:r>
              <a:rPr lang="en-US" sz="2400" dirty="0" smtClean="0"/>
              <a:t>for all submitted projects on July 1</a:t>
            </a:r>
            <a:r>
              <a:rPr lang="en-US" sz="2400" baseline="30000" dirty="0" smtClean="0"/>
              <a:t>st</a:t>
            </a:r>
            <a:r>
              <a:rPr lang="en-US" sz="2400" dirty="0" smtClean="0"/>
              <a:t>, 2016</a:t>
            </a:r>
          </a:p>
          <a:p>
            <a:pPr marL="1200150" lvl="1" indent="-457200"/>
            <a:r>
              <a:rPr lang="en-US" sz="2000" dirty="0"/>
              <a:t>Projects that were enrolled </a:t>
            </a:r>
            <a:r>
              <a:rPr lang="en-US" sz="2000" dirty="0" smtClean="0"/>
              <a:t>between Sept. 1, 2015 and June 30, 2016 and </a:t>
            </a:r>
            <a:r>
              <a:rPr lang="en-US" sz="2000" dirty="0"/>
              <a:t>did not receive a commitment will now be </a:t>
            </a:r>
            <a:r>
              <a:rPr lang="en-US" sz="2000" dirty="0" smtClean="0"/>
              <a:t>eligible to be </a:t>
            </a:r>
            <a:r>
              <a:rPr lang="en-US" sz="2000" dirty="0"/>
              <a:t>granted a commitment based on their initial enrollment date provided they submitted a valid permit with the </a:t>
            </a:r>
            <a:r>
              <a:rPr lang="en-US" sz="2000" dirty="0" smtClean="0"/>
              <a:t>application</a:t>
            </a:r>
          </a:p>
          <a:p>
            <a:pPr marL="457200" indent="-457200">
              <a:buFont typeface="Arial" panose="020B0604020202020204" pitchFamily="34" charset="0"/>
              <a:buChar char="•"/>
            </a:pPr>
            <a:r>
              <a:rPr lang="en-US" sz="2400" dirty="0" smtClean="0"/>
              <a:t>Establish an expiration date for all legacy multifamily projects</a:t>
            </a:r>
          </a:p>
          <a:p>
            <a:pPr marL="1200150" lvl="1" indent="-457200"/>
            <a:r>
              <a:rPr lang="en-US" sz="2000" dirty="0" smtClean="0"/>
              <a:t>Multi-single, low-rise multifamily and multifamily high-rise projects which did not previously receive an expiration date will be granted an enrollment date of July 1, 2016 and will expire in two years</a:t>
            </a:r>
            <a:endParaRPr lang="en-US" sz="2000" dirty="0"/>
          </a:p>
        </p:txBody>
      </p:sp>
      <p:sp>
        <p:nvSpPr>
          <p:cNvPr id="3" name="Text Placeholder 2"/>
          <p:cNvSpPr>
            <a:spLocks noGrp="1"/>
          </p:cNvSpPr>
          <p:nvPr>
            <p:ph type="body" sz="quarter" idx="11"/>
          </p:nvPr>
        </p:nvSpPr>
        <p:spPr>
          <a:xfrm>
            <a:off x="232106" y="294468"/>
            <a:ext cx="6105632" cy="777587"/>
          </a:xfrm>
        </p:spPr>
        <p:txBody>
          <a:bodyPr/>
          <a:lstStyle/>
          <a:p>
            <a:r>
              <a:rPr lang="en-US" sz="2400" dirty="0"/>
              <a:t>FY17 summary of proposed changes – </a:t>
            </a:r>
            <a:br>
              <a:rPr lang="en-US" sz="2400" dirty="0"/>
            </a:br>
            <a:r>
              <a:rPr lang="en-US" sz="2400" dirty="0"/>
              <a:t>residential new construction</a:t>
            </a:r>
          </a:p>
          <a:p>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22</a:t>
            </a:fld>
            <a:endParaRPr lang="en-US" dirty="0"/>
          </a:p>
        </p:txBody>
      </p:sp>
    </p:spTree>
    <p:extLst>
      <p:ext uri="{BB962C8B-B14F-4D97-AF65-F5344CB8AC3E}">
        <p14:creationId xmlns:p14="http://schemas.microsoft.com/office/powerpoint/2010/main" val="2027519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Energy Efficient Products Program Consists of:</a:t>
            </a:r>
          </a:p>
          <a:p>
            <a:pPr marL="457200" indent="-457200">
              <a:buFont typeface="Arial" panose="020B0604020202020204" pitchFamily="34" charset="0"/>
              <a:buChar char="•"/>
            </a:pPr>
            <a:r>
              <a:rPr lang="en-US" dirty="0"/>
              <a:t>Appliance and Consumer Electronics</a:t>
            </a:r>
          </a:p>
          <a:p>
            <a:pPr marL="457200" indent="-457200">
              <a:buFont typeface="Arial" panose="020B0604020202020204" pitchFamily="34" charset="0"/>
              <a:buChar char="•"/>
            </a:pPr>
            <a:r>
              <a:rPr lang="en-US" dirty="0"/>
              <a:t>Appliance Recycling</a:t>
            </a:r>
          </a:p>
          <a:p>
            <a:pPr marL="457200" indent="-457200">
              <a:buFont typeface="Arial" panose="020B0604020202020204" pitchFamily="34" charset="0"/>
              <a:buChar char="•"/>
            </a:pPr>
            <a:r>
              <a:rPr lang="en-US" dirty="0"/>
              <a:t>Lighting Promotions</a:t>
            </a:r>
          </a:p>
          <a:p>
            <a:endParaRPr lang="en-US" dirty="0"/>
          </a:p>
        </p:txBody>
      </p:sp>
      <p:sp>
        <p:nvSpPr>
          <p:cNvPr id="3" name="Text Placeholder 2"/>
          <p:cNvSpPr>
            <a:spLocks noGrp="1"/>
          </p:cNvSpPr>
          <p:nvPr>
            <p:ph type="body" sz="quarter" idx="11"/>
          </p:nvPr>
        </p:nvSpPr>
        <p:spPr>
          <a:xfrm>
            <a:off x="232106" y="309966"/>
            <a:ext cx="6105632" cy="762089"/>
          </a:xfrm>
        </p:spPr>
        <p:txBody>
          <a:bodyPr/>
          <a:lstStyle/>
          <a:p>
            <a:r>
              <a:rPr lang="en-US" sz="2400" dirty="0"/>
              <a:t>FY17 summary of proposed changes – Energy efficient products</a:t>
            </a:r>
          </a:p>
        </p:txBody>
      </p:sp>
      <p:sp>
        <p:nvSpPr>
          <p:cNvPr id="6" name="Slide Number Placeholder 5"/>
          <p:cNvSpPr>
            <a:spLocks noGrp="1"/>
          </p:cNvSpPr>
          <p:nvPr>
            <p:ph type="sldNum" sz="quarter" idx="12"/>
          </p:nvPr>
        </p:nvSpPr>
        <p:spPr/>
        <p:txBody>
          <a:bodyPr/>
          <a:lstStyle/>
          <a:p>
            <a:fld id="{DB8CC512-E278-453B-8181-6521DC28A47C}" type="slidenum">
              <a:rPr lang="en-US" smtClean="0"/>
              <a:pPr/>
              <a:t>23</a:t>
            </a:fld>
            <a:endParaRPr lang="en-US" dirty="0"/>
          </a:p>
        </p:txBody>
      </p:sp>
    </p:spTree>
    <p:extLst>
      <p:ext uri="{BB962C8B-B14F-4D97-AF65-F5344CB8AC3E}">
        <p14:creationId xmlns:p14="http://schemas.microsoft.com/office/powerpoint/2010/main" val="837383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7838" y="1472339"/>
            <a:ext cx="8229600" cy="4682399"/>
          </a:xfrm>
        </p:spPr>
        <p:txBody>
          <a:bodyPr/>
          <a:lstStyle/>
          <a:p>
            <a:pPr marL="4763"/>
            <a:r>
              <a:rPr lang="en-US" sz="2400" dirty="0"/>
              <a:t>Appliance and Consumer Electronics </a:t>
            </a:r>
          </a:p>
          <a:p>
            <a:pPr marL="633413" indent="-285750">
              <a:buFont typeface="Arial" panose="020B0604020202020204" pitchFamily="34" charset="0"/>
              <a:buChar char="•"/>
            </a:pPr>
            <a:r>
              <a:rPr lang="en-US" sz="2000" dirty="0"/>
              <a:t>Participation in the ENERGY </a:t>
            </a:r>
            <a:r>
              <a:rPr lang="en-US" sz="2000" dirty="0" smtClean="0"/>
              <a:t>STAR </a:t>
            </a:r>
            <a:r>
              <a:rPr lang="en-US" sz="2000" dirty="0"/>
              <a:t>Retail Products Platform (RPP</a:t>
            </a:r>
            <a:r>
              <a:rPr lang="en-US" sz="2000" dirty="0" smtClean="0"/>
              <a:t>) Pilot</a:t>
            </a:r>
            <a:endParaRPr lang="en-US" sz="2000" dirty="0"/>
          </a:p>
          <a:p>
            <a:pPr marL="1147763" lvl="2"/>
            <a:r>
              <a:rPr lang="en-US" dirty="0"/>
              <a:t>Midstream promotion model will accelerate stocking and sales of certain ENERGY STAR product categories with Sears, Home Depot and Best Buy</a:t>
            </a:r>
          </a:p>
          <a:p>
            <a:pPr marL="1147763" lvl="2"/>
            <a:r>
              <a:rPr lang="en-US" dirty="0"/>
              <a:t>Allows every sale to be captured rather than depend on the customer to submit a rebate</a:t>
            </a:r>
          </a:p>
          <a:p>
            <a:pPr marL="1147763" lvl="2"/>
            <a:r>
              <a:rPr lang="en-US" dirty="0"/>
              <a:t>RPP proposal currently includes ENERGY STAR certified:</a:t>
            </a:r>
          </a:p>
          <a:p>
            <a:pPr marL="1604963" lvl="3"/>
            <a:r>
              <a:rPr lang="en-US" dirty="0"/>
              <a:t>Air Purifiers, Air Conditioners, Freezers and Entertainment Sound Bars</a:t>
            </a:r>
          </a:p>
          <a:p>
            <a:pPr marL="1604963" lvl="3"/>
            <a:r>
              <a:rPr lang="en-US" dirty="0"/>
              <a:t>Product offering mix likely to be expanded in 2017</a:t>
            </a:r>
          </a:p>
          <a:p>
            <a:pPr marL="747713" lvl="1"/>
            <a:r>
              <a:rPr lang="en-US" sz="2000" dirty="0"/>
              <a:t>Remove set top boxes from the portfolio while we review program </a:t>
            </a:r>
            <a:r>
              <a:rPr lang="en-US" sz="2000" dirty="0" smtClean="0"/>
              <a:t>design</a:t>
            </a:r>
            <a:endParaRPr lang="en-US" sz="2000" dirty="0"/>
          </a:p>
        </p:txBody>
      </p:sp>
      <p:sp>
        <p:nvSpPr>
          <p:cNvPr id="3" name="Text Placeholder 2"/>
          <p:cNvSpPr>
            <a:spLocks noGrp="1"/>
          </p:cNvSpPr>
          <p:nvPr>
            <p:ph type="body" sz="quarter" idx="11"/>
          </p:nvPr>
        </p:nvSpPr>
        <p:spPr>
          <a:xfrm>
            <a:off x="232106" y="278970"/>
            <a:ext cx="6105632" cy="793086"/>
          </a:xfrm>
        </p:spPr>
        <p:txBody>
          <a:bodyPr/>
          <a:lstStyle/>
          <a:p>
            <a:r>
              <a:rPr lang="en-US" sz="2400" dirty="0"/>
              <a:t>FY17 summary of proposed changes – Energy efficient products</a:t>
            </a:r>
          </a:p>
          <a:p>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24</a:t>
            </a:fld>
            <a:endParaRPr lang="en-US" dirty="0"/>
          </a:p>
        </p:txBody>
      </p:sp>
    </p:spTree>
    <p:extLst>
      <p:ext uri="{BB962C8B-B14F-4D97-AF65-F5344CB8AC3E}">
        <p14:creationId xmlns:p14="http://schemas.microsoft.com/office/powerpoint/2010/main" val="2897802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763"/>
            <a:r>
              <a:rPr lang="en-US" sz="2400" dirty="0"/>
              <a:t>Appliance Recycling </a:t>
            </a:r>
          </a:p>
          <a:p>
            <a:pPr marL="747713" lvl="1"/>
            <a:r>
              <a:rPr lang="en-US" dirty="0"/>
              <a:t>Continuation of partnership with ARCA to schedule free pick-up of refrigerators and freezers with a $50 incentive</a:t>
            </a:r>
          </a:p>
          <a:p>
            <a:pPr marL="747713" lvl="1"/>
            <a:r>
              <a:rPr lang="en-US" dirty="0"/>
              <a:t>Expansion to include room air conditioners and dehumidifiers (at the same appointment) with a $</a:t>
            </a:r>
            <a:r>
              <a:rPr lang="en-US"/>
              <a:t>25 </a:t>
            </a:r>
            <a:r>
              <a:rPr lang="en-US" smtClean="0"/>
              <a:t>incentive</a:t>
            </a:r>
            <a:endParaRPr lang="en-US" dirty="0"/>
          </a:p>
          <a:p>
            <a:pPr marL="747713" lvl="1"/>
            <a:r>
              <a:rPr lang="en-US" dirty="0"/>
              <a:t>NJCEP will become an EPA Responsible Appliance Disposal (RAD) partner which signifies that all units are recycled in a manner that meets EPA standards</a:t>
            </a:r>
          </a:p>
          <a:p>
            <a:endParaRPr lang="en-US" dirty="0"/>
          </a:p>
        </p:txBody>
      </p:sp>
      <p:sp>
        <p:nvSpPr>
          <p:cNvPr id="3" name="Text Placeholder 2"/>
          <p:cNvSpPr>
            <a:spLocks noGrp="1"/>
          </p:cNvSpPr>
          <p:nvPr>
            <p:ph type="body" sz="quarter" idx="11"/>
          </p:nvPr>
        </p:nvSpPr>
        <p:spPr>
          <a:xfrm>
            <a:off x="232106" y="278970"/>
            <a:ext cx="6105632" cy="793086"/>
          </a:xfrm>
        </p:spPr>
        <p:txBody>
          <a:bodyPr/>
          <a:lstStyle/>
          <a:p>
            <a:r>
              <a:rPr lang="en-US" sz="2400" dirty="0"/>
              <a:t>FY17 summary of proposed changes – Energy efficient products</a:t>
            </a:r>
          </a:p>
          <a:p>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25</a:t>
            </a:fld>
            <a:endParaRPr lang="en-US" dirty="0"/>
          </a:p>
        </p:txBody>
      </p:sp>
    </p:spTree>
    <p:extLst>
      <p:ext uri="{BB962C8B-B14F-4D97-AF65-F5344CB8AC3E}">
        <p14:creationId xmlns:p14="http://schemas.microsoft.com/office/powerpoint/2010/main" val="1824500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Lighting Promotions</a:t>
            </a:r>
          </a:p>
          <a:p>
            <a:pPr marL="342900" lvl="0" indent="-342900">
              <a:buFont typeface="Arial" panose="020B0604020202020204" pitchFamily="34" charset="0"/>
              <a:buChar char="•"/>
            </a:pPr>
            <a:r>
              <a:rPr lang="en-US" sz="2000" dirty="0"/>
              <a:t>Continuation of Creative Outreach and Lighting Markdown promotions with retailers with the following changes:</a:t>
            </a:r>
          </a:p>
          <a:p>
            <a:pPr lvl="1"/>
            <a:r>
              <a:rPr lang="en-US" sz="2000" dirty="0"/>
              <a:t>Rely only on LEDs and eliminate incentives for CFLs</a:t>
            </a:r>
          </a:p>
          <a:p>
            <a:pPr lvl="1"/>
            <a:r>
              <a:rPr lang="en-US" sz="2000" dirty="0"/>
              <a:t>Provide  an upper limit on LED incentives due to lower prices in the market – an upper limit of $5 per bulb and $8 per fixture</a:t>
            </a:r>
          </a:p>
          <a:p>
            <a:pPr lvl="1"/>
            <a:r>
              <a:rPr lang="en-US" sz="2000" dirty="0"/>
              <a:t>Include “value” A-Line LEDs as an optional element in the lighting portfolio in the event that value LEDs become dominant in the retail market during FY17</a:t>
            </a:r>
          </a:p>
          <a:p>
            <a:r>
              <a:rPr lang="en-US" dirty="0"/>
              <a:t>Retailer Support</a:t>
            </a:r>
          </a:p>
          <a:p>
            <a:pPr marL="342900" indent="-342900">
              <a:buFont typeface="Arial" panose="020B0604020202020204" pitchFamily="34" charset="0"/>
              <a:buChar char="•"/>
            </a:pPr>
            <a:r>
              <a:rPr lang="en-US" sz="2000" dirty="0"/>
              <a:t>Continuation of retailer marketing and training support</a:t>
            </a:r>
          </a:p>
          <a:p>
            <a:pPr marL="342900" lvl="0" indent="-342900">
              <a:buFont typeface="Arial" panose="020B0604020202020204" pitchFamily="34" charset="0"/>
              <a:buChar char="•"/>
            </a:pPr>
            <a:r>
              <a:rPr lang="en-US" sz="2000" dirty="0"/>
              <a:t>Addition of lighting promotional events</a:t>
            </a:r>
          </a:p>
          <a:p>
            <a:endParaRPr lang="en-US" dirty="0"/>
          </a:p>
        </p:txBody>
      </p:sp>
      <p:sp>
        <p:nvSpPr>
          <p:cNvPr id="3" name="Text Placeholder 2"/>
          <p:cNvSpPr>
            <a:spLocks noGrp="1"/>
          </p:cNvSpPr>
          <p:nvPr>
            <p:ph type="body" sz="quarter" idx="11"/>
          </p:nvPr>
        </p:nvSpPr>
        <p:spPr>
          <a:xfrm>
            <a:off x="247604" y="294469"/>
            <a:ext cx="6105632" cy="700096"/>
          </a:xfrm>
        </p:spPr>
        <p:txBody>
          <a:bodyPr/>
          <a:lstStyle/>
          <a:p>
            <a:r>
              <a:rPr lang="en-US" sz="2400" dirty="0"/>
              <a:t>FY17 summary of proposed changes – Energy efficient products</a:t>
            </a:r>
          </a:p>
          <a:p>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26</a:t>
            </a:fld>
            <a:endParaRPr lang="en-US" dirty="0"/>
          </a:p>
        </p:txBody>
      </p:sp>
    </p:spTree>
    <p:extLst>
      <p:ext uri="{BB962C8B-B14F-4D97-AF65-F5344CB8AC3E}">
        <p14:creationId xmlns:p14="http://schemas.microsoft.com/office/powerpoint/2010/main" val="3573837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a:t>New </a:t>
            </a:r>
            <a:r>
              <a:rPr lang="en-US" sz="2400" dirty="0" smtClean="0"/>
              <a:t>Distributed </a:t>
            </a:r>
            <a:r>
              <a:rPr lang="en-US" sz="2400" dirty="0"/>
              <a:t>Energy Resources </a:t>
            </a:r>
            <a:r>
              <a:rPr lang="en-US" sz="2400" dirty="0" smtClean="0"/>
              <a:t>Budget </a:t>
            </a:r>
            <a:r>
              <a:rPr lang="en-US" sz="2400" dirty="0"/>
              <a:t>Category</a:t>
            </a:r>
          </a:p>
          <a:p>
            <a:pPr lvl="1"/>
            <a:r>
              <a:rPr lang="en-US" sz="2000" dirty="0" smtClean="0"/>
              <a:t>Combined Heat &amp; Power (CHP)</a:t>
            </a:r>
          </a:p>
          <a:p>
            <a:pPr lvl="1"/>
            <a:r>
              <a:rPr lang="en-US" sz="2000" dirty="0" smtClean="0"/>
              <a:t>Fuel Cells with Heat Recovery</a:t>
            </a:r>
            <a:endParaRPr lang="en-US" sz="2000" dirty="0"/>
          </a:p>
          <a:p>
            <a:pPr lvl="1"/>
            <a:r>
              <a:rPr lang="en-US" sz="2000" dirty="0" smtClean="0"/>
              <a:t>Renewable Electric Storage</a:t>
            </a:r>
            <a:endParaRPr lang="en-US" sz="2000" dirty="0"/>
          </a:p>
          <a:p>
            <a:r>
              <a:rPr lang="en-US" sz="2400" dirty="0"/>
              <a:t>Incentives for Biopower CHP systems </a:t>
            </a:r>
          </a:p>
          <a:p>
            <a:pPr lvl="1"/>
            <a:r>
              <a:rPr lang="en-US" sz="2000" dirty="0"/>
              <a:t>100% renewable-fuel or mixed fuel systems</a:t>
            </a:r>
          </a:p>
          <a:p>
            <a:r>
              <a:rPr lang="en-US" sz="2400" dirty="0"/>
              <a:t>Provide clear program definitions around CHP and WHP </a:t>
            </a:r>
            <a:r>
              <a:rPr lang="en-US" sz="2400" dirty="0" smtClean="0"/>
              <a:t>(Waste Heat to Power) projects</a:t>
            </a:r>
            <a:endParaRPr lang="en-US" sz="2400" dirty="0"/>
          </a:p>
          <a:p>
            <a:endParaRPr lang="en-US" dirty="0"/>
          </a:p>
        </p:txBody>
      </p:sp>
      <p:sp>
        <p:nvSpPr>
          <p:cNvPr id="3" name="Text Placeholder 2"/>
          <p:cNvSpPr>
            <a:spLocks noGrp="1"/>
          </p:cNvSpPr>
          <p:nvPr>
            <p:ph type="body" sz="quarter" idx="11"/>
          </p:nvPr>
        </p:nvSpPr>
        <p:spPr>
          <a:xfrm>
            <a:off x="232106" y="301452"/>
            <a:ext cx="6105632" cy="770604"/>
          </a:xfrm>
        </p:spPr>
        <p:txBody>
          <a:bodyPr/>
          <a:lstStyle/>
          <a:p>
            <a:r>
              <a:rPr lang="en-US" sz="2400" dirty="0"/>
              <a:t>FY17 summary of proposed changes – </a:t>
            </a:r>
            <a:r>
              <a:rPr lang="en-US" sz="2400" dirty="0" smtClean="0"/>
              <a:t>Distributed Energy Resources</a:t>
            </a:r>
            <a:endParaRPr lang="en-US" sz="2400" dirty="0"/>
          </a:p>
          <a:p>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27</a:t>
            </a:fld>
            <a:endParaRPr lang="en-US" dirty="0"/>
          </a:p>
        </p:txBody>
      </p:sp>
    </p:spTree>
    <p:extLst>
      <p:ext uri="{BB962C8B-B14F-4D97-AF65-F5344CB8AC3E}">
        <p14:creationId xmlns:p14="http://schemas.microsoft.com/office/powerpoint/2010/main" val="1840103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7838" y="1507253"/>
            <a:ext cx="8229600" cy="4647485"/>
          </a:xfrm>
        </p:spPr>
        <p:txBody>
          <a:bodyPr/>
          <a:lstStyle/>
          <a:p>
            <a:pPr marL="342900" indent="-342900">
              <a:buFont typeface="Arial" panose="020B0604020202020204" pitchFamily="34" charset="0"/>
              <a:buChar char="•"/>
            </a:pPr>
            <a:r>
              <a:rPr lang="en-US" sz="2000" dirty="0" smtClean="0"/>
              <a:t>Suspend incentives for Fuel </a:t>
            </a:r>
            <a:r>
              <a:rPr lang="en-US" sz="2000" dirty="0"/>
              <a:t>Cells without Heat Recovery </a:t>
            </a:r>
            <a:r>
              <a:rPr lang="en-US" sz="2000" dirty="0" smtClean="0"/>
              <a:t>pending further analysis</a:t>
            </a:r>
            <a:endParaRPr lang="en-US" sz="2000" dirty="0"/>
          </a:p>
          <a:p>
            <a:pPr marL="342900" indent="-342900">
              <a:buFont typeface="Arial" panose="020B0604020202020204" pitchFamily="34" charset="0"/>
              <a:buChar char="•"/>
            </a:pPr>
            <a:r>
              <a:rPr lang="en-US" sz="2000" dirty="0"/>
              <a:t>Technology-neutral incentive </a:t>
            </a:r>
            <a:r>
              <a:rPr lang="en-US" sz="2000" dirty="0" smtClean="0"/>
              <a:t>levels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000" dirty="0"/>
              <a:t>Pay for Performance (P4P) and comprehensive energy efficiency project adders and enhanced project caps eliminated</a:t>
            </a:r>
          </a:p>
          <a:p>
            <a:pPr marL="342900" indent="-342900">
              <a:buFont typeface="Arial" panose="020B0604020202020204" pitchFamily="34" charset="0"/>
              <a:buChar char="•"/>
            </a:pPr>
            <a:endParaRPr lang="en-US" sz="2400" dirty="0"/>
          </a:p>
          <a:p>
            <a:endParaRPr lang="en-US" dirty="0"/>
          </a:p>
        </p:txBody>
      </p:sp>
      <p:sp>
        <p:nvSpPr>
          <p:cNvPr id="3" name="Text Placeholder 2"/>
          <p:cNvSpPr>
            <a:spLocks noGrp="1"/>
          </p:cNvSpPr>
          <p:nvPr>
            <p:ph type="body" sz="quarter" idx="11"/>
          </p:nvPr>
        </p:nvSpPr>
        <p:spPr>
          <a:xfrm>
            <a:off x="232106" y="315850"/>
            <a:ext cx="6105632" cy="675819"/>
          </a:xfrm>
        </p:spPr>
        <p:txBody>
          <a:bodyPr/>
          <a:lstStyle/>
          <a:p>
            <a:r>
              <a:rPr lang="en-US" sz="2400" dirty="0"/>
              <a:t>FY17 summary of proposed changes – </a:t>
            </a:r>
            <a:r>
              <a:rPr lang="en-US" sz="2400" dirty="0" smtClean="0"/>
              <a:t>combined heat and power - fuel cells</a:t>
            </a:r>
            <a:endParaRPr lang="en-US" sz="2400" dirty="0"/>
          </a:p>
          <a:p>
            <a:endParaRPr lang="en-US" dirty="0"/>
          </a:p>
        </p:txBody>
      </p:sp>
      <p:pic>
        <p:nvPicPr>
          <p:cNvPr id="4" name="Picture 3"/>
          <p:cNvPicPr>
            <a:picLocks noChangeAspect="1"/>
          </p:cNvPicPr>
          <p:nvPr/>
        </p:nvPicPr>
        <p:blipFill>
          <a:blip r:embed="rId2"/>
          <a:stretch>
            <a:fillRect/>
          </a:stretch>
        </p:blipFill>
        <p:spPr>
          <a:xfrm>
            <a:off x="598418" y="2503926"/>
            <a:ext cx="7693819" cy="2834886"/>
          </a:xfrm>
          <a:prstGeom prst="rect">
            <a:avLst/>
          </a:prstGeom>
        </p:spPr>
      </p:pic>
      <p:sp>
        <p:nvSpPr>
          <p:cNvPr id="7" name="Slide Number Placeholder 6"/>
          <p:cNvSpPr>
            <a:spLocks noGrp="1"/>
          </p:cNvSpPr>
          <p:nvPr>
            <p:ph type="sldNum" sz="quarter" idx="12"/>
          </p:nvPr>
        </p:nvSpPr>
        <p:spPr/>
        <p:txBody>
          <a:bodyPr/>
          <a:lstStyle/>
          <a:p>
            <a:fld id="{DB8CC512-E278-453B-8181-6521DC28A47C}" type="slidenum">
              <a:rPr lang="en-US" smtClean="0"/>
              <a:pPr/>
              <a:t>28</a:t>
            </a:fld>
            <a:endParaRPr lang="en-US" dirty="0"/>
          </a:p>
        </p:txBody>
      </p:sp>
    </p:spTree>
    <p:extLst>
      <p:ext uri="{BB962C8B-B14F-4D97-AF65-F5344CB8AC3E}">
        <p14:creationId xmlns:p14="http://schemas.microsoft.com/office/powerpoint/2010/main" val="1005810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342900" indent="-342900">
              <a:buFont typeface="Arial" panose="020B0604020202020204" pitchFamily="34" charset="0"/>
              <a:buChar char="•"/>
            </a:pPr>
            <a:r>
              <a:rPr lang="en-US" sz="2400" dirty="0"/>
              <a:t>30/50/20 Incentive payment</a:t>
            </a:r>
          </a:p>
          <a:p>
            <a:pPr lvl="1"/>
            <a:r>
              <a:rPr lang="en-US" sz="1800" dirty="0"/>
              <a:t>30% when equipment purchased</a:t>
            </a:r>
          </a:p>
          <a:p>
            <a:pPr lvl="1"/>
            <a:r>
              <a:rPr lang="en-US" sz="1800" dirty="0"/>
              <a:t>50% when system installed</a:t>
            </a:r>
          </a:p>
          <a:p>
            <a:pPr lvl="1"/>
            <a:r>
              <a:rPr lang="en-US" sz="1800" dirty="0"/>
              <a:t>20% upon acceptance and confirmation that the project is achieving the required performance thresholds based on </a:t>
            </a:r>
            <a:r>
              <a:rPr lang="en-US" sz="1800" dirty="0" smtClean="0"/>
              <a:t>12 </a:t>
            </a:r>
            <a:r>
              <a:rPr lang="en-US" sz="1800" dirty="0"/>
              <a:t>months of continuous operating data submitted within 24 months of installation</a:t>
            </a:r>
          </a:p>
          <a:p>
            <a:pPr marL="342900" indent="-342900">
              <a:buFont typeface="Arial" panose="020B0604020202020204" pitchFamily="34" charset="0"/>
              <a:buChar char="•"/>
            </a:pPr>
            <a:r>
              <a:rPr lang="en-US" sz="2400" dirty="0"/>
              <a:t>All new projects must pass a cost-effectiveness test</a:t>
            </a:r>
          </a:p>
          <a:p>
            <a:pPr lvl="1"/>
            <a:r>
              <a:rPr lang="en-US" sz="1800" dirty="0"/>
              <a:t>10 year simple payback or less</a:t>
            </a:r>
          </a:p>
          <a:p>
            <a:pPr lvl="1"/>
            <a:r>
              <a:rPr lang="en-US" sz="1800" dirty="0"/>
              <a:t>Inclusive of federal tax benefits and program incentive</a:t>
            </a:r>
          </a:p>
          <a:p>
            <a:pPr marL="342900" indent="-342900">
              <a:buFont typeface="Arial" panose="020B0604020202020204" pitchFamily="34" charset="0"/>
              <a:buChar char="•"/>
            </a:pPr>
            <a:r>
              <a:rPr lang="en-US" sz="2400" dirty="0"/>
              <a:t>All new projects must contain cost-data for islanding capabilities, regardless of whether the project has islanding capabilities or not</a:t>
            </a:r>
          </a:p>
          <a:p>
            <a:endParaRPr lang="en-US" dirty="0"/>
          </a:p>
        </p:txBody>
      </p:sp>
      <p:sp>
        <p:nvSpPr>
          <p:cNvPr id="3" name="Text Placeholder 2"/>
          <p:cNvSpPr>
            <a:spLocks noGrp="1"/>
          </p:cNvSpPr>
          <p:nvPr>
            <p:ph type="body" sz="quarter" idx="11"/>
          </p:nvPr>
        </p:nvSpPr>
        <p:spPr>
          <a:xfrm>
            <a:off x="232106" y="325898"/>
            <a:ext cx="6105632" cy="675819"/>
          </a:xfrm>
        </p:spPr>
        <p:txBody>
          <a:bodyPr/>
          <a:lstStyle/>
          <a:p>
            <a:pPr lvl="0"/>
            <a:r>
              <a:rPr lang="en-US" sz="2400" dirty="0">
                <a:solidFill>
                  <a:prstClr val="black">
                    <a:lumMod val="65000"/>
                    <a:lumOff val="35000"/>
                  </a:prstClr>
                </a:solidFill>
              </a:rPr>
              <a:t>FY17 summary of proposed changes – </a:t>
            </a:r>
            <a:r>
              <a:rPr lang="en-US" sz="2400" dirty="0" smtClean="0">
                <a:solidFill>
                  <a:prstClr val="black">
                    <a:lumMod val="65000"/>
                    <a:lumOff val="35000"/>
                  </a:prstClr>
                </a:solidFill>
              </a:rPr>
              <a:t>combined heat and power – fuel cells</a:t>
            </a:r>
            <a:endParaRPr lang="en-US" sz="2400" dirty="0">
              <a:solidFill>
                <a:prstClr val="black">
                  <a:lumMod val="65000"/>
                  <a:lumOff val="35000"/>
                </a:prstClr>
              </a:solidFill>
            </a:endParaRPr>
          </a:p>
          <a:p>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29</a:t>
            </a:fld>
            <a:endParaRPr lang="en-US" dirty="0"/>
          </a:p>
        </p:txBody>
      </p:sp>
    </p:spTree>
    <p:extLst>
      <p:ext uri="{BB962C8B-B14F-4D97-AF65-F5344CB8AC3E}">
        <p14:creationId xmlns:p14="http://schemas.microsoft.com/office/powerpoint/2010/main" val="718120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 </a:t>
            </a:r>
            <a:endParaRPr lang="en-US" dirty="0"/>
          </a:p>
        </p:txBody>
      </p:sp>
      <p:sp>
        <p:nvSpPr>
          <p:cNvPr id="3" name="Text Placeholder 2"/>
          <p:cNvSpPr>
            <a:spLocks noGrp="1"/>
          </p:cNvSpPr>
          <p:nvPr>
            <p:ph type="body" sz="quarter" idx="11"/>
          </p:nvPr>
        </p:nvSpPr>
        <p:spPr/>
        <p:txBody>
          <a:bodyPr/>
          <a:lstStyle/>
          <a:p>
            <a:r>
              <a:rPr lang="en-US" sz="2400" dirty="0"/>
              <a:t>FY17 </a:t>
            </a:r>
            <a:r>
              <a:rPr lang="en-US" sz="2400" dirty="0" smtClean="0"/>
              <a:t>proposed budget</a:t>
            </a:r>
            <a:endParaRPr lang="en-US" sz="2400" dirty="0"/>
          </a:p>
          <a:p>
            <a:endParaRPr lang="en-US" dirty="0"/>
          </a:p>
        </p:txBody>
      </p:sp>
      <p:sp>
        <p:nvSpPr>
          <p:cNvPr id="4" name="Slide Number Placeholder 3"/>
          <p:cNvSpPr>
            <a:spLocks noGrp="1"/>
          </p:cNvSpPr>
          <p:nvPr>
            <p:ph type="sldNum" sz="quarter" idx="12"/>
          </p:nvPr>
        </p:nvSpPr>
        <p:spPr/>
        <p:txBody>
          <a:bodyPr/>
          <a:lstStyle/>
          <a:p>
            <a:fld id="{DB8CC512-E278-453B-8181-6521DC28A47C}" type="slidenum">
              <a:rPr lang="en-US" smtClean="0"/>
              <a:pPr/>
              <a:t>3</a:t>
            </a:fld>
            <a:endParaRPr lang="en-US" dirty="0"/>
          </a:p>
        </p:txBody>
      </p:sp>
      <p:pic>
        <p:nvPicPr>
          <p:cNvPr id="7" name="Picture 6"/>
          <p:cNvPicPr>
            <a:picLocks noChangeAspect="1"/>
          </p:cNvPicPr>
          <p:nvPr/>
        </p:nvPicPr>
        <p:blipFill>
          <a:blip r:embed="rId2"/>
          <a:stretch>
            <a:fillRect/>
          </a:stretch>
        </p:blipFill>
        <p:spPr>
          <a:xfrm>
            <a:off x="1509622" y="1158626"/>
            <a:ext cx="6556337" cy="5197723"/>
          </a:xfrm>
          <a:prstGeom prst="rect">
            <a:avLst/>
          </a:prstGeom>
        </p:spPr>
      </p:pic>
    </p:spTree>
    <p:extLst>
      <p:ext uri="{BB962C8B-B14F-4D97-AF65-F5344CB8AC3E}">
        <p14:creationId xmlns:p14="http://schemas.microsoft.com/office/powerpoint/2010/main" val="2803580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400" dirty="0" smtClean="0"/>
              <a:t>Renewable Electric Storage</a:t>
            </a:r>
          </a:p>
          <a:p>
            <a:pPr marL="457200" indent="-457200">
              <a:buFont typeface="Arial" panose="020B0604020202020204" pitchFamily="34" charset="0"/>
              <a:buChar char="•"/>
            </a:pPr>
            <a:r>
              <a:rPr lang="en-US" sz="2400" dirty="0" smtClean="0"/>
              <a:t>$3 </a:t>
            </a:r>
            <a:r>
              <a:rPr lang="en-US" sz="2400" dirty="0"/>
              <a:t>million incentive </a:t>
            </a:r>
            <a:r>
              <a:rPr lang="en-US" sz="2400" dirty="0" smtClean="0"/>
              <a:t>budget</a:t>
            </a:r>
            <a:endParaRPr lang="en-US" sz="2400" dirty="0"/>
          </a:p>
          <a:p>
            <a:pPr marL="457200" indent="-457200">
              <a:buFont typeface="Arial" panose="020B0604020202020204" pitchFamily="34" charset="0"/>
              <a:buChar char="•"/>
            </a:pPr>
            <a:r>
              <a:rPr lang="en-US" sz="2400" dirty="0"/>
              <a:t>Rutgers University (RU) Laboratory of Energy Smart Systems (LESS) to release their evaluation results </a:t>
            </a:r>
            <a:r>
              <a:rPr lang="en-US" sz="2400" dirty="0" smtClean="0"/>
              <a:t>shortly</a:t>
            </a:r>
          </a:p>
          <a:p>
            <a:pPr marL="457200" indent="-457200">
              <a:buFont typeface="Arial" panose="020B0604020202020204" pitchFamily="34" charset="0"/>
              <a:buChar char="•"/>
            </a:pPr>
            <a:r>
              <a:rPr lang="en-US" sz="2400" dirty="0" smtClean="0"/>
              <a:t>Staff will review the RU </a:t>
            </a:r>
            <a:r>
              <a:rPr lang="en-US" sz="2400" dirty="0"/>
              <a:t>LESS </a:t>
            </a:r>
            <a:r>
              <a:rPr lang="en-US" sz="2400" dirty="0" smtClean="0"/>
              <a:t>evaluation, </a:t>
            </a:r>
            <a:r>
              <a:rPr lang="en-US" sz="2400" dirty="0"/>
              <a:t>along with stakeholder input, results from FY15 solicitation and FY16 open enrollment </a:t>
            </a:r>
            <a:r>
              <a:rPr lang="en-US" sz="2400" dirty="0" smtClean="0"/>
              <a:t>to </a:t>
            </a:r>
            <a:r>
              <a:rPr lang="en-US" sz="2400" dirty="0"/>
              <a:t>inform and influence FY17 program </a:t>
            </a:r>
            <a:r>
              <a:rPr lang="en-US" sz="2400" dirty="0" smtClean="0"/>
              <a:t>design</a:t>
            </a:r>
          </a:p>
          <a:p>
            <a:pPr marL="457200" indent="-457200">
              <a:buFont typeface="Arial" panose="020B0604020202020204" pitchFamily="34" charset="0"/>
              <a:buChar char="•"/>
            </a:pPr>
            <a:r>
              <a:rPr lang="en-US" sz="2400" dirty="0" smtClean="0"/>
              <a:t>Proposed program to be submitted to the Board in early FY17</a:t>
            </a:r>
          </a:p>
          <a:p>
            <a:pPr marL="457200" indent="-457200">
              <a:buFont typeface="Arial" panose="020B0604020202020204" pitchFamily="34" charset="0"/>
              <a:buChar char="•"/>
            </a:pPr>
            <a:endParaRPr lang="en-US" sz="2400" dirty="0" smtClean="0"/>
          </a:p>
          <a:p>
            <a:endParaRPr lang="en-US" sz="2400" dirty="0"/>
          </a:p>
          <a:p>
            <a:endParaRPr lang="en-US" dirty="0"/>
          </a:p>
        </p:txBody>
      </p:sp>
      <p:sp>
        <p:nvSpPr>
          <p:cNvPr id="3" name="Text Placeholder 2"/>
          <p:cNvSpPr>
            <a:spLocks noGrp="1"/>
          </p:cNvSpPr>
          <p:nvPr>
            <p:ph type="body" sz="quarter" idx="11"/>
          </p:nvPr>
        </p:nvSpPr>
        <p:spPr>
          <a:xfrm>
            <a:off x="232106" y="311500"/>
            <a:ext cx="6105632" cy="760556"/>
          </a:xfrm>
        </p:spPr>
        <p:txBody>
          <a:bodyPr/>
          <a:lstStyle/>
          <a:p>
            <a:pPr lvl="0"/>
            <a:r>
              <a:rPr lang="en-US" sz="2400" dirty="0">
                <a:solidFill>
                  <a:prstClr val="black">
                    <a:lumMod val="65000"/>
                    <a:lumOff val="35000"/>
                  </a:prstClr>
                </a:solidFill>
              </a:rPr>
              <a:t>FY17 summary of proposed changes – </a:t>
            </a:r>
            <a:r>
              <a:rPr lang="en-US" sz="2400" dirty="0" smtClean="0">
                <a:solidFill>
                  <a:prstClr val="black">
                    <a:lumMod val="65000"/>
                    <a:lumOff val="35000"/>
                  </a:prstClr>
                </a:solidFill>
              </a:rPr>
              <a:t>Renewable Electric Storage</a:t>
            </a:r>
            <a:endParaRPr lang="en-US" sz="2400" dirty="0">
              <a:solidFill>
                <a:prstClr val="black">
                  <a:lumMod val="65000"/>
                  <a:lumOff val="35000"/>
                </a:prstClr>
              </a:solidFill>
            </a:endParaRPr>
          </a:p>
          <a:p>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30</a:t>
            </a:fld>
            <a:endParaRPr lang="en-US" dirty="0"/>
          </a:p>
        </p:txBody>
      </p:sp>
    </p:spTree>
    <p:extLst>
      <p:ext uri="{BB962C8B-B14F-4D97-AF65-F5344CB8AC3E}">
        <p14:creationId xmlns:p14="http://schemas.microsoft.com/office/powerpoint/2010/main" val="2967276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32106" y="1597025"/>
            <a:ext cx="8607094" cy="4727575"/>
          </a:xfrm>
        </p:spPr>
        <p:txBody>
          <a:bodyPr/>
          <a:lstStyle/>
          <a:p>
            <a:r>
              <a:rPr lang="en-US" sz="3200" dirty="0" smtClean="0"/>
              <a:t>Commercial &amp; Industrial Programs</a:t>
            </a:r>
            <a:endParaRPr lang="en-US" dirty="0" smtClean="0"/>
          </a:p>
          <a:p>
            <a:pPr marL="457200" indent="-457200">
              <a:buFont typeface="Arial" panose="020B0604020202020204" pitchFamily="34" charset="0"/>
              <a:buChar char="•"/>
            </a:pPr>
            <a:r>
              <a:rPr lang="en-US" dirty="0" smtClean="0"/>
              <a:t>FY16 </a:t>
            </a:r>
            <a:r>
              <a:rPr lang="en-US" dirty="0"/>
              <a:t>C&amp;I Program </a:t>
            </a:r>
            <a:r>
              <a:rPr lang="en-US" dirty="0" smtClean="0"/>
              <a:t>Changes</a:t>
            </a:r>
            <a:endParaRPr lang="en-US" dirty="0"/>
          </a:p>
          <a:p>
            <a:endParaRPr lang="en-US" dirty="0" smtClean="0"/>
          </a:p>
          <a:p>
            <a:pPr marL="457200" indent="-457200">
              <a:buFont typeface="Arial" panose="020B0604020202020204" pitchFamily="34" charset="0"/>
              <a:buChar char="•"/>
            </a:pPr>
            <a:r>
              <a:rPr lang="en-US" dirty="0" smtClean="0"/>
              <a:t>FY17 C&amp;I Proposed Program Modifications</a:t>
            </a:r>
          </a:p>
          <a:p>
            <a:pPr marL="1200150" lvl="1" indent="-457200">
              <a:buFont typeface="Courier New" panose="02070309020205020404" pitchFamily="49" charset="0"/>
              <a:buChar char="o"/>
            </a:pPr>
            <a:r>
              <a:rPr lang="en-US" sz="2300" dirty="0" smtClean="0"/>
              <a:t>SmartStart – Retrofit/New Construction</a:t>
            </a:r>
          </a:p>
          <a:p>
            <a:pPr marL="1200150" lvl="1" indent="-457200">
              <a:buFont typeface="Courier New" panose="02070309020205020404" pitchFamily="49" charset="0"/>
              <a:buChar char="o"/>
            </a:pPr>
            <a:r>
              <a:rPr lang="en-US" sz="2300" dirty="0" smtClean="0"/>
              <a:t>Pay for Performance – New Construction</a:t>
            </a:r>
          </a:p>
          <a:p>
            <a:pPr marL="1200150" lvl="1" indent="-457200">
              <a:buFont typeface="Courier New" panose="02070309020205020404" pitchFamily="49" charset="0"/>
              <a:buChar char="o"/>
            </a:pPr>
            <a:r>
              <a:rPr lang="en-US" sz="2300" dirty="0" smtClean="0"/>
              <a:t>Direct Install</a:t>
            </a:r>
          </a:p>
          <a:p>
            <a:pPr marL="1200150" lvl="1" indent="-457200">
              <a:buFont typeface="Courier New" panose="02070309020205020404" pitchFamily="49" charset="0"/>
              <a:buChar char="o"/>
            </a:pPr>
            <a:r>
              <a:rPr lang="en-US" sz="2300" dirty="0" smtClean="0"/>
              <a:t>Customer Tailored Pilot</a:t>
            </a:r>
          </a:p>
          <a:p>
            <a:endParaRPr lang="en-US" dirty="0"/>
          </a:p>
        </p:txBody>
      </p:sp>
      <p:sp>
        <p:nvSpPr>
          <p:cNvPr id="5" name="Text Placeholder 4"/>
          <p:cNvSpPr>
            <a:spLocks noGrp="1"/>
          </p:cNvSpPr>
          <p:nvPr>
            <p:ph type="body" sz="quarter" idx="11"/>
          </p:nvPr>
        </p:nvSpPr>
        <p:spPr>
          <a:xfrm>
            <a:off x="232106" y="315850"/>
            <a:ext cx="6105632" cy="675819"/>
          </a:xfrm>
        </p:spPr>
        <p:txBody>
          <a:bodyPr/>
          <a:lstStyle/>
          <a:p>
            <a:pPr lvl="0"/>
            <a:r>
              <a:rPr lang="en-US" sz="2400" dirty="0">
                <a:solidFill>
                  <a:prstClr val="black">
                    <a:lumMod val="65000"/>
                    <a:lumOff val="35000"/>
                  </a:prstClr>
                </a:solidFill>
              </a:rPr>
              <a:t>FY17 summary of proposed changes – </a:t>
            </a:r>
            <a:r>
              <a:rPr lang="en-US" sz="2400" dirty="0" smtClean="0">
                <a:solidFill>
                  <a:prstClr val="black">
                    <a:lumMod val="65000"/>
                    <a:lumOff val="35000"/>
                  </a:prstClr>
                </a:solidFill>
              </a:rPr>
              <a:t>Commercial &amp; industrial programs</a:t>
            </a:r>
            <a:endParaRPr lang="en-US" sz="2400"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B8CC512-E278-453B-8181-6521DC28A47C}" type="slidenum">
              <a:rPr lang="en-US" smtClean="0"/>
              <a:pPr/>
              <a:t>31</a:t>
            </a:fld>
            <a:endParaRPr lang="en-US" dirty="0"/>
          </a:p>
        </p:txBody>
      </p:sp>
    </p:spTree>
    <p:extLst>
      <p:ext uri="{BB962C8B-B14F-4D97-AF65-F5344CB8AC3E}">
        <p14:creationId xmlns:p14="http://schemas.microsoft.com/office/powerpoint/2010/main" val="3576784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3304" y="1308797"/>
            <a:ext cx="8389536" cy="4557713"/>
          </a:xfrm>
        </p:spPr>
        <p:txBody>
          <a:bodyPr/>
          <a:lstStyle/>
          <a:p>
            <a:r>
              <a:rPr lang="en-US" sz="2400" b="1" dirty="0" smtClean="0"/>
              <a:t>FY16 Program Changes</a:t>
            </a:r>
          </a:p>
          <a:p>
            <a:pPr>
              <a:defRPr/>
            </a:pPr>
            <a:r>
              <a:rPr lang="en-US" sz="2400" dirty="0"/>
              <a:t>Local Government Energy Audit </a:t>
            </a:r>
            <a:r>
              <a:rPr lang="en-US" sz="2400" dirty="0" smtClean="0"/>
              <a:t>Program</a:t>
            </a:r>
          </a:p>
          <a:p>
            <a:pPr marL="457200" indent="-457200">
              <a:buFont typeface="Arial" panose="020B0604020202020204" pitchFamily="34" charset="0"/>
              <a:buChar char="•"/>
              <a:defRPr/>
            </a:pPr>
            <a:r>
              <a:rPr lang="en-US" sz="2000" dirty="0" smtClean="0"/>
              <a:t>New </a:t>
            </a:r>
            <a:r>
              <a:rPr lang="en-US" sz="2000" dirty="0"/>
              <a:t>program approved by BPU on </a:t>
            </a:r>
            <a:r>
              <a:rPr lang="en-US" sz="2000" dirty="0" smtClean="0"/>
              <a:t>03/18/16</a:t>
            </a:r>
          </a:p>
          <a:p>
            <a:pPr marL="457200" indent="-457200">
              <a:buFont typeface="Arial" panose="020B0604020202020204" pitchFamily="34" charset="0"/>
              <a:buChar char="•"/>
              <a:defRPr/>
            </a:pPr>
            <a:r>
              <a:rPr lang="en-US" sz="2000" dirty="0" smtClean="0"/>
              <a:t>TRC now </a:t>
            </a:r>
            <a:r>
              <a:rPr lang="en-US" sz="2000" dirty="0"/>
              <a:t>performing energy audits</a:t>
            </a:r>
          </a:p>
          <a:p>
            <a:pPr>
              <a:defRPr/>
            </a:pPr>
            <a:r>
              <a:rPr lang="en-US" sz="2400" dirty="0"/>
              <a:t>Direct </a:t>
            </a:r>
            <a:r>
              <a:rPr lang="en-US" sz="2400" dirty="0" smtClean="0"/>
              <a:t>Install</a:t>
            </a:r>
          </a:p>
          <a:p>
            <a:pPr marL="457200" indent="-457200">
              <a:buFont typeface="Arial" panose="020B0604020202020204" pitchFamily="34" charset="0"/>
              <a:buChar char="•"/>
              <a:defRPr/>
            </a:pPr>
            <a:r>
              <a:rPr lang="en-US" sz="2000" dirty="0" smtClean="0"/>
              <a:t>BPU </a:t>
            </a:r>
            <a:r>
              <a:rPr lang="en-US" sz="2000" dirty="0"/>
              <a:t>approved program structure </a:t>
            </a:r>
            <a:r>
              <a:rPr lang="en-US" sz="2000" dirty="0" smtClean="0"/>
              <a:t>and RFPs released May 24, 2016</a:t>
            </a:r>
            <a:endParaRPr lang="en-US" sz="2000" dirty="0"/>
          </a:p>
          <a:p>
            <a:pPr>
              <a:defRPr/>
            </a:pPr>
            <a:r>
              <a:rPr lang="en-US" sz="2400" dirty="0"/>
              <a:t>Code </a:t>
            </a:r>
            <a:r>
              <a:rPr lang="en-US" sz="2400" dirty="0" smtClean="0"/>
              <a:t>Impact</a:t>
            </a:r>
          </a:p>
          <a:p>
            <a:pPr marL="457200" indent="-457200">
              <a:buFont typeface="Arial" panose="020B0604020202020204" pitchFamily="34" charset="0"/>
              <a:buChar char="•"/>
              <a:defRPr/>
            </a:pPr>
            <a:r>
              <a:rPr lang="en-US" sz="2000" dirty="0"/>
              <a:t>On 09/21/2015 NJ adopted a new energy efficiency code, with ASHRAE 90.1-2013 sub-code replacing ASHRAE 90.1-2007. The code change carried a six-month grace period which ended on 03/21/16.</a:t>
            </a:r>
          </a:p>
          <a:p>
            <a:pPr marL="457200" lvl="1" indent="-457200">
              <a:defRPr/>
            </a:pPr>
            <a:r>
              <a:rPr lang="en-US" sz="2000" dirty="0"/>
              <a:t>“Bridge” program changes to reflect 2013 code approved by BPU on 04/27/16; FY17 program proposals include more comprehensive changes </a:t>
            </a:r>
          </a:p>
          <a:p>
            <a:pPr marL="1200150" lvl="1" indent="-457200"/>
            <a:endParaRPr lang="en-US" sz="2000" dirty="0"/>
          </a:p>
          <a:p>
            <a:pPr marL="457200" indent="-457200">
              <a:buFont typeface="Arial" panose="020B0604020202020204" pitchFamily="34" charset="0"/>
              <a:buChar char="•"/>
            </a:pPr>
            <a:endParaRPr lang="en-US" dirty="0"/>
          </a:p>
        </p:txBody>
      </p:sp>
      <p:sp>
        <p:nvSpPr>
          <p:cNvPr id="8" name="Text Placeholder 7"/>
          <p:cNvSpPr>
            <a:spLocks noGrp="1"/>
          </p:cNvSpPr>
          <p:nvPr>
            <p:ph type="body" sz="quarter" idx="11"/>
          </p:nvPr>
        </p:nvSpPr>
        <p:spPr>
          <a:xfrm>
            <a:off x="238649" y="290565"/>
            <a:ext cx="6105632" cy="675819"/>
          </a:xfrm>
        </p:spPr>
        <p:txBody>
          <a:bodyPr/>
          <a:lstStyle/>
          <a:p>
            <a:pPr lvl="0"/>
            <a:r>
              <a:rPr lang="en-US" sz="2400" dirty="0">
                <a:solidFill>
                  <a:prstClr val="black">
                    <a:lumMod val="65000"/>
                    <a:lumOff val="35000"/>
                  </a:prstClr>
                </a:solidFill>
              </a:rPr>
              <a:t>FY17 summary of proposed changes – Commercial &amp; industrial programs</a:t>
            </a:r>
          </a:p>
        </p:txBody>
      </p:sp>
      <p:sp>
        <p:nvSpPr>
          <p:cNvPr id="4" name="Slide Number Placeholder 3"/>
          <p:cNvSpPr>
            <a:spLocks noGrp="1"/>
          </p:cNvSpPr>
          <p:nvPr>
            <p:ph type="sldNum" sz="quarter" idx="12"/>
          </p:nvPr>
        </p:nvSpPr>
        <p:spPr/>
        <p:txBody>
          <a:bodyPr/>
          <a:lstStyle/>
          <a:p>
            <a:fld id="{DB8CC512-E278-453B-8181-6521DC28A47C}" type="slidenum">
              <a:rPr lang="en-US" smtClean="0"/>
              <a:pPr/>
              <a:t>32</a:t>
            </a:fld>
            <a:endParaRPr lang="en-US" dirty="0"/>
          </a:p>
        </p:txBody>
      </p:sp>
    </p:spTree>
    <p:extLst>
      <p:ext uri="{BB962C8B-B14F-4D97-AF65-F5344CB8AC3E}">
        <p14:creationId xmlns:p14="http://schemas.microsoft.com/office/powerpoint/2010/main" val="1103836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a:spLocks noGrp="1"/>
          </p:cNvSpPr>
          <p:nvPr>
            <p:ph type="body" sz="quarter" idx="11"/>
          </p:nvPr>
        </p:nvSpPr>
        <p:spPr>
          <a:xfrm>
            <a:off x="291730" y="208960"/>
            <a:ext cx="6105632" cy="1100728"/>
          </a:xfrm>
        </p:spPr>
        <p:txBody>
          <a:bodyPr/>
          <a:lstStyle/>
          <a:p>
            <a:pPr lvl="0"/>
            <a:r>
              <a:rPr lang="en-US" sz="2400" dirty="0">
                <a:solidFill>
                  <a:prstClr val="black">
                    <a:lumMod val="65000"/>
                    <a:lumOff val="35000"/>
                  </a:prstClr>
                </a:solidFill>
              </a:rPr>
              <a:t>FY17 summary of proposed changes – </a:t>
            </a:r>
            <a:r>
              <a:rPr lang="en-US" sz="2400" dirty="0" smtClean="0">
                <a:solidFill>
                  <a:prstClr val="black">
                    <a:lumMod val="65000"/>
                    <a:lumOff val="35000"/>
                  </a:prstClr>
                </a:solidFill>
              </a:rPr>
              <a:t>SmartStart Buildings</a:t>
            </a:r>
            <a:endParaRPr lang="en-US" sz="2400" dirty="0">
              <a:solidFill>
                <a:prstClr val="black">
                  <a:lumMod val="65000"/>
                  <a:lumOff val="35000"/>
                </a:prstClr>
              </a:solidFill>
            </a:endParaRPr>
          </a:p>
        </p:txBody>
      </p:sp>
      <p:sp>
        <p:nvSpPr>
          <p:cNvPr id="5" name="Content Placeholder 2"/>
          <p:cNvSpPr txBox="1">
            <a:spLocks noGrp="1"/>
          </p:cNvSpPr>
          <p:nvPr/>
        </p:nvSpPr>
        <p:spPr bwMode="auto">
          <a:xfrm>
            <a:off x="425245" y="1600200"/>
            <a:ext cx="8686800" cy="4525963"/>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defRPr/>
            </a:pPr>
            <a:r>
              <a:rPr lang="en-US" sz="24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Custom Measures</a:t>
            </a:r>
          </a:p>
          <a:p>
            <a:pPr marL="1200150" lvl="1" indent="-457200" eaLnBrk="0" hangingPunct="0">
              <a:buClr>
                <a:srgbClr val="105F9E"/>
              </a:buClr>
              <a:buFont typeface="Arial" panose="020B0604020202020204" pitchFamily="34" charset="0"/>
              <a:buChar char="•"/>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Project must exceed ASHRAE 90.1-2013 efficiency by at least 2%, where applicable, to </a:t>
            </a:r>
            <a:r>
              <a:rPr lang="en-US" sz="20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qualify</a:t>
            </a:r>
            <a:endParaRPr lang="en-US" sz="2300" dirty="0"/>
          </a:p>
          <a:p>
            <a:pPr marL="457200" lvl="1" indent="0">
              <a:buNone/>
              <a:defRPr/>
            </a:pPr>
            <a:r>
              <a:rPr lang="en-US" sz="24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Prescriptive Lighting</a:t>
            </a:r>
          </a:p>
          <a:p>
            <a:pPr marL="1200150" lvl="1" indent="-457200" eaLnBrk="0" hangingPunct="0">
              <a:buClr>
                <a:srgbClr val="105F9E"/>
              </a:buClr>
              <a:buFont typeface="Arial" panose="020B0604020202020204" pitchFamily="34" charset="0"/>
              <a:buChar char="•"/>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Incentives for LED screw-in/plug-in style lamps will be reduced from $10 to $5/lamp. Affected lamp styles include </a:t>
            </a:r>
            <a:r>
              <a:rPr lang="pt-BR"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A15, A19, A21, BR30, BR40, R40, B13, BA10, F15, MRX16</a:t>
            </a: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en-US" sz="2300" dirty="0" smtClean="0"/>
          </a:p>
          <a:p>
            <a:pPr marL="457200" lvl="1" indent="0">
              <a:buNone/>
              <a:defRPr/>
            </a:pPr>
            <a:r>
              <a:rPr lang="en-US" sz="24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Performance Lighting</a:t>
            </a: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Project must exceed ASHRAE 90.1-2013 lighting baseline requirements to </a:t>
            </a:r>
            <a:r>
              <a:rPr lang="en-US" sz="20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qualify</a:t>
            </a:r>
            <a:r>
              <a:rPr lang="en-US" sz="1900" dirty="0" smtClean="0">
                <a:solidFill>
                  <a:srgbClr val="0000FF"/>
                </a:solidFill>
                <a:latin typeface="Georgia" panose="02040502050405020303" pitchFamily="18" charset="0"/>
              </a:rPr>
              <a:t/>
            </a:r>
            <a:br>
              <a:rPr lang="en-US" sz="1900" dirty="0" smtClean="0">
                <a:solidFill>
                  <a:srgbClr val="0000FF"/>
                </a:solidFill>
                <a:latin typeface="Georgia" panose="02040502050405020303" pitchFamily="18" charset="0"/>
              </a:rPr>
            </a:br>
            <a:endParaRPr lang="en-US" sz="1900" dirty="0">
              <a:solidFill>
                <a:prstClr val="black"/>
              </a:solidFill>
              <a:latin typeface="Georgia" panose="02040502050405020303" pitchFamily="18" charset="0"/>
            </a:endParaRPr>
          </a:p>
          <a:p>
            <a:pPr marL="42863" indent="0">
              <a:buNone/>
              <a:defRPr/>
            </a:pPr>
            <a:endParaRPr lang="en-US" sz="1200" dirty="0">
              <a:solidFill>
                <a:prstClr val="black"/>
              </a:solidFill>
              <a:latin typeface="Georgia" panose="02040502050405020303" pitchFamily="18" charset="0"/>
            </a:endParaRPr>
          </a:p>
          <a:p>
            <a:pPr marL="42863" indent="0">
              <a:buNone/>
              <a:defRPr/>
            </a:pPr>
            <a:endParaRPr lang="en-US" sz="825" dirty="0">
              <a:solidFill>
                <a:srgbClr val="FF0000"/>
              </a:solidFill>
            </a:endParaRPr>
          </a:p>
          <a:p>
            <a:pPr marL="42863" indent="0">
              <a:buNone/>
              <a:defRPr/>
            </a:pPr>
            <a:endParaRPr lang="en-US" sz="825" dirty="0">
              <a:solidFill>
                <a:srgbClr val="FF0000"/>
              </a:solidFill>
            </a:endParaRPr>
          </a:p>
        </p:txBody>
      </p:sp>
      <p:sp>
        <p:nvSpPr>
          <p:cNvPr id="2" name="TextBox 1"/>
          <p:cNvSpPr txBox="1"/>
          <p:nvPr/>
        </p:nvSpPr>
        <p:spPr>
          <a:xfrm>
            <a:off x="834013" y="1165609"/>
            <a:ext cx="3456633" cy="738664"/>
          </a:xfrm>
          <a:prstGeom prst="rect">
            <a:avLst/>
          </a:prstGeom>
          <a:noFill/>
        </p:spPr>
        <p:txBody>
          <a:bodyPr wrap="square" rtlCol="0">
            <a:spAutoFit/>
          </a:bodyPr>
          <a:lstStyle/>
          <a:p>
            <a:r>
              <a:rPr lang="en-US" sz="2400" b="1" dirty="0" smtClean="0"/>
              <a:t>FY17 </a:t>
            </a:r>
            <a:r>
              <a:rPr lang="en-US" sz="2400" b="1" dirty="0"/>
              <a:t>Program Changes</a:t>
            </a:r>
          </a:p>
          <a:p>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33</a:t>
            </a:fld>
            <a:endParaRPr lang="en-US" dirty="0"/>
          </a:p>
        </p:txBody>
      </p:sp>
    </p:spTree>
    <p:extLst>
      <p:ext uri="{BB962C8B-B14F-4D97-AF65-F5344CB8AC3E}">
        <p14:creationId xmlns:p14="http://schemas.microsoft.com/office/powerpoint/2010/main" val="3123709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a:spLocks noGrp="1"/>
          </p:cNvSpPr>
          <p:nvPr>
            <p:ph type="body" sz="quarter" idx="11"/>
          </p:nvPr>
        </p:nvSpPr>
        <p:spPr>
          <a:xfrm>
            <a:off x="241489" y="290271"/>
            <a:ext cx="6105632" cy="1100728"/>
          </a:xfrm>
        </p:spPr>
        <p:txBody>
          <a:bodyPr/>
          <a:lstStyle/>
          <a:p>
            <a:pPr lvl="0"/>
            <a:r>
              <a:rPr lang="en-US" sz="2400" dirty="0">
                <a:solidFill>
                  <a:prstClr val="black">
                    <a:lumMod val="65000"/>
                    <a:lumOff val="35000"/>
                  </a:prstClr>
                </a:solidFill>
              </a:rPr>
              <a:t>FY17 summary of proposed changes – SmartStart Buildings</a:t>
            </a:r>
          </a:p>
        </p:txBody>
      </p:sp>
      <p:sp>
        <p:nvSpPr>
          <p:cNvPr id="5" name="Content Placeholder 2"/>
          <p:cNvSpPr txBox="1">
            <a:spLocks noGrp="1"/>
          </p:cNvSpPr>
          <p:nvPr/>
        </p:nvSpPr>
        <p:spPr bwMode="auto">
          <a:xfrm>
            <a:off x="-228600" y="1390999"/>
            <a:ext cx="8686800" cy="4525963"/>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defRPr/>
            </a:pPr>
            <a:r>
              <a:rPr lang="en-US" sz="24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	Electric </a:t>
            </a:r>
            <a:r>
              <a:rPr lang="en-US" sz="24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Chillers</a:t>
            </a: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Incentives for existing and new construction buildings separated to reflect energy code change (ASHRAE 90.1-2013)</a:t>
            </a: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For water-cooled centrifugal chillers &lt;150 tons, base incentive increased from $12 to $24/ton; performance incentive reduced from $4.00 to $</a:t>
            </a:r>
            <a:r>
              <a:rPr lang="en-US" sz="20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2.75</a:t>
            </a:r>
          </a:p>
          <a:p>
            <a:pPr marL="914400" lvl="2" indent="0">
              <a:buNone/>
              <a:defRPr/>
            </a:pPr>
            <a:r>
              <a:rPr lang="en-US"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Unitary HVAC</a:t>
            </a: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Former incentive structure, size ranges and efficiency levels revised to reflect categories defined by ASHRAE </a:t>
            </a:r>
            <a:r>
              <a:rPr lang="en-US" sz="20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90.1-2013</a:t>
            </a:r>
            <a:endPar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endParaRP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Tier 1 and Tier 2 incentives proposed for all equipment types except Package Terminal </a:t>
            </a:r>
            <a:r>
              <a:rPr lang="en-US" sz="20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equipment</a:t>
            </a:r>
            <a:endPar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endParaRP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New equipment types include Single Package Vertical Air Conditioners and Single Package Vertical Heat Pumps</a:t>
            </a:r>
          </a:p>
          <a:p>
            <a:pPr lvl="2">
              <a:defRPr/>
            </a:pPr>
            <a:endPar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endParaRPr>
          </a:p>
          <a:p>
            <a:pPr marL="457200" lvl="1" indent="0">
              <a:buNone/>
              <a:defRPr/>
            </a:pPr>
            <a:r>
              <a:rPr lang="en-US" sz="1900" dirty="0" smtClean="0">
                <a:solidFill>
                  <a:srgbClr val="0000FF"/>
                </a:solidFill>
                <a:latin typeface="Georgia" panose="02040502050405020303" pitchFamily="18" charset="0"/>
              </a:rPr>
              <a:t/>
            </a:r>
            <a:br>
              <a:rPr lang="en-US" sz="1900" dirty="0" smtClean="0">
                <a:solidFill>
                  <a:srgbClr val="0000FF"/>
                </a:solidFill>
                <a:latin typeface="Georgia" panose="02040502050405020303" pitchFamily="18" charset="0"/>
              </a:rPr>
            </a:br>
            <a:endParaRPr lang="en-US" sz="1900" dirty="0">
              <a:solidFill>
                <a:prstClr val="black"/>
              </a:solidFill>
              <a:latin typeface="Georgia" panose="02040502050405020303" pitchFamily="18" charset="0"/>
            </a:endParaRPr>
          </a:p>
          <a:p>
            <a:pPr marL="42863" indent="0">
              <a:buNone/>
              <a:defRPr/>
            </a:pPr>
            <a:endParaRPr lang="en-US" sz="1200" dirty="0">
              <a:solidFill>
                <a:prstClr val="black"/>
              </a:solidFill>
              <a:latin typeface="Georgia" panose="02040502050405020303" pitchFamily="18" charset="0"/>
            </a:endParaRPr>
          </a:p>
          <a:p>
            <a:pPr marL="42863" indent="0">
              <a:buNone/>
              <a:defRPr/>
            </a:pPr>
            <a:endParaRPr lang="en-US" sz="825" dirty="0">
              <a:solidFill>
                <a:srgbClr val="FF0000"/>
              </a:solidFill>
            </a:endParaRPr>
          </a:p>
          <a:p>
            <a:pPr marL="42863" indent="0">
              <a:buNone/>
              <a:defRPr/>
            </a:pPr>
            <a:endParaRPr lang="en-US" sz="825" dirty="0">
              <a:solidFill>
                <a:srgbClr val="FF0000"/>
              </a:solidFill>
            </a:endParaRPr>
          </a:p>
        </p:txBody>
      </p:sp>
      <p:sp>
        <p:nvSpPr>
          <p:cNvPr id="4" name="Slide Number Placeholder 3"/>
          <p:cNvSpPr>
            <a:spLocks noGrp="1"/>
          </p:cNvSpPr>
          <p:nvPr>
            <p:ph type="sldNum" sz="quarter" idx="12"/>
          </p:nvPr>
        </p:nvSpPr>
        <p:spPr/>
        <p:txBody>
          <a:bodyPr/>
          <a:lstStyle/>
          <a:p>
            <a:fld id="{DB8CC512-E278-453B-8181-6521DC28A47C}" type="slidenum">
              <a:rPr lang="en-US" smtClean="0"/>
              <a:pPr/>
              <a:t>34</a:t>
            </a:fld>
            <a:endParaRPr lang="en-US" dirty="0"/>
          </a:p>
        </p:txBody>
      </p:sp>
    </p:spTree>
    <p:extLst>
      <p:ext uri="{BB962C8B-B14F-4D97-AF65-F5344CB8AC3E}">
        <p14:creationId xmlns:p14="http://schemas.microsoft.com/office/powerpoint/2010/main" val="1840293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a:spLocks noGrp="1"/>
          </p:cNvSpPr>
          <p:nvPr>
            <p:ph type="body" sz="quarter" idx="11"/>
          </p:nvPr>
        </p:nvSpPr>
        <p:spPr>
          <a:xfrm>
            <a:off x="221392" y="208960"/>
            <a:ext cx="6105632" cy="1100728"/>
          </a:xfrm>
        </p:spPr>
        <p:txBody>
          <a:bodyPr/>
          <a:lstStyle/>
          <a:p>
            <a:pPr lvl="0"/>
            <a:r>
              <a:rPr lang="en-US" sz="2400" dirty="0">
                <a:solidFill>
                  <a:prstClr val="black">
                    <a:lumMod val="65000"/>
                    <a:lumOff val="35000"/>
                  </a:prstClr>
                </a:solidFill>
              </a:rPr>
              <a:t>FY17 summary of proposed changes – SmartStart Buildings</a:t>
            </a:r>
          </a:p>
        </p:txBody>
      </p:sp>
      <p:sp>
        <p:nvSpPr>
          <p:cNvPr id="5" name="Content Placeholder 2"/>
          <p:cNvSpPr txBox="1">
            <a:spLocks noGrp="1"/>
          </p:cNvSpPr>
          <p:nvPr/>
        </p:nvSpPr>
        <p:spPr bwMode="auto">
          <a:xfrm>
            <a:off x="385051" y="1409281"/>
            <a:ext cx="8015371" cy="4525963"/>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None/>
              <a:defRPr/>
            </a:pPr>
            <a:r>
              <a:rPr lang="en-US" sz="24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Ground Source Heat Pump</a:t>
            </a: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Equipment categories and efficiencies revised to align with the new energy </a:t>
            </a:r>
            <a:r>
              <a:rPr lang="en-US" sz="20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code; Overall </a:t>
            </a: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incentives </a:t>
            </a:r>
            <a:r>
              <a:rPr lang="en-US" sz="20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reduced </a:t>
            </a:r>
            <a:endPar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endParaRP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Equipment must meet both EER and COP efficiency requirements to qualify for </a:t>
            </a:r>
            <a:r>
              <a:rPr lang="en-US" sz="20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incentives</a:t>
            </a:r>
            <a:endPar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endParaRP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Tier 1 and Tier 2 incentives proposed for all equipment </a:t>
            </a:r>
            <a:r>
              <a:rPr lang="en-US" sz="20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types</a:t>
            </a:r>
          </a:p>
          <a:p>
            <a:pPr marL="0" indent="0">
              <a:buNone/>
              <a:defRPr/>
            </a:pPr>
            <a:r>
              <a:rPr lang="en-US" sz="24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  Gas Water Heating</a:t>
            </a: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Tank-style incentives and efficiency structured revised to reflect new energy code. Equipment capacity and efficiency must be documented by manufacturer’s published ratings or AHRI certificate.  </a:t>
            </a:r>
          </a:p>
          <a:p>
            <a:pPr marL="42863" indent="0">
              <a:buNone/>
              <a:defRPr/>
            </a:pPr>
            <a:endParaRPr lang="en-US" sz="1200" dirty="0">
              <a:solidFill>
                <a:prstClr val="black"/>
              </a:solidFill>
              <a:latin typeface="Georgia" panose="02040502050405020303" pitchFamily="18" charset="0"/>
            </a:endParaRPr>
          </a:p>
          <a:p>
            <a:pPr marL="42863" indent="0">
              <a:buNone/>
              <a:defRPr/>
            </a:pPr>
            <a:endParaRPr lang="en-US" sz="825" dirty="0">
              <a:solidFill>
                <a:srgbClr val="FF0000"/>
              </a:solidFill>
            </a:endParaRPr>
          </a:p>
          <a:p>
            <a:pPr marL="42863" indent="0">
              <a:buNone/>
              <a:defRPr/>
            </a:pPr>
            <a:endParaRPr lang="en-US" sz="825" dirty="0">
              <a:solidFill>
                <a:srgbClr val="FF0000"/>
              </a:solidFill>
            </a:endParaRPr>
          </a:p>
        </p:txBody>
      </p:sp>
      <p:sp>
        <p:nvSpPr>
          <p:cNvPr id="4" name="Slide Number Placeholder 3"/>
          <p:cNvSpPr>
            <a:spLocks noGrp="1"/>
          </p:cNvSpPr>
          <p:nvPr>
            <p:ph type="sldNum" sz="quarter" idx="12"/>
          </p:nvPr>
        </p:nvSpPr>
        <p:spPr/>
        <p:txBody>
          <a:bodyPr/>
          <a:lstStyle/>
          <a:p>
            <a:fld id="{DB8CC512-E278-453B-8181-6521DC28A47C}" type="slidenum">
              <a:rPr lang="en-US" smtClean="0"/>
              <a:pPr/>
              <a:t>35</a:t>
            </a:fld>
            <a:endParaRPr lang="en-US" dirty="0"/>
          </a:p>
        </p:txBody>
      </p:sp>
    </p:spTree>
    <p:extLst>
      <p:ext uri="{BB962C8B-B14F-4D97-AF65-F5344CB8AC3E}">
        <p14:creationId xmlns:p14="http://schemas.microsoft.com/office/powerpoint/2010/main" val="2571792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1"/>
          <p:cNvSpPr>
            <a:spLocks noGrp="1"/>
          </p:cNvSpPr>
          <p:nvPr>
            <p:ph type="body" sz="quarter" idx="11"/>
          </p:nvPr>
        </p:nvSpPr>
        <p:spPr>
          <a:xfrm>
            <a:off x="271634" y="208960"/>
            <a:ext cx="6105632" cy="1100728"/>
          </a:xfrm>
        </p:spPr>
        <p:txBody>
          <a:bodyPr/>
          <a:lstStyle/>
          <a:p>
            <a:pPr lvl="0"/>
            <a:r>
              <a:rPr lang="en-US" sz="2400" dirty="0">
                <a:solidFill>
                  <a:prstClr val="black">
                    <a:lumMod val="65000"/>
                    <a:lumOff val="35000"/>
                  </a:prstClr>
                </a:solidFill>
              </a:rPr>
              <a:t>FY17 summary of proposed changes – SmartStart Buildings</a:t>
            </a:r>
          </a:p>
        </p:txBody>
      </p:sp>
      <p:sp>
        <p:nvSpPr>
          <p:cNvPr id="5" name="Content Placeholder 2"/>
          <p:cNvSpPr txBox="1">
            <a:spLocks noGrp="1"/>
          </p:cNvSpPr>
          <p:nvPr/>
        </p:nvSpPr>
        <p:spPr bwMode="auto">
          <a:xfrm>
            <a:off x="425245" y="1600200"/>
            <a:ext cx="7382324" cy="4525963"/>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VFDs</a:t>
            </a: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Incentive structure reformatted with some minor incentive revisions</a:t>
            </a: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For all VFDs except air compressors, maximum controlled threshold per VFD is 50HP. VFDs controlling more than 50HP, except air compressors, will be reviewed through the custom </a:t>
            </a:r>
            <a:r>
              <a:rPr lang="en-US" sz="2000" dirty="0" smtClean="0">
                <a:solidFill>
                  <a:schemeClr val="tx1">
                    <a:lumMod val="65000"/>
                    <a:lumOff val="35000"/>
                  </a:schemeClr>
                </a:solidFill>
                <a:latin typeface="+mn-lt"/>
                <a:ea typeface="Arial Unicode MS" panose="020B0604020202020204" pitchFamily="34" charset="-128"/>
                <a:cs typeface="Arial Unicode MS" panose="020B0604020202020204" pitchFamily="34" charset="-128"/>
              </a:rPr>
              <a:t>path</a:t>
            </a:r>
            <a:endPar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endParaRPr>
          </a:p>
          <a:p>
            <a:pPr lvl="2">
              <a:defRPr/>
            </a:pPr>
            <a: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For new air compressors with VFDs, prescriptive incentives offered for units up to 200HP. Units exceeding 200HP will be reviewed through the custom path.</a:t>
            </a:r>
            <a:br>
              <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br>
            <a:endParaRPr lang="en-US" sz="2000" dirty="0">
              <a:solidFill>
                <a:schemeClr val="tx1">
                  <a:lumMod val="65000"/>
                  <a:lumOff val="35000"/>
                </a:schemeClr>
              </a:solidFill>
              <a:latin typeface="+mn-lt"/>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2"/>
          </p:nvPr>
        </p:nvSpPr>
        <p:spPr/>
        <p:txBody>
          <a:bodyPr/>
          <a:lstStyle/>
          <a:p>
            <a:fld id="{DB8CC512-E278-453B-8181-6521DC28A47C}" type="slidenum">
              <a:rPr lang="en-US" smtClean="0"/>
              <a:pPr/>
              <a:t>36</a:t>
            </a:fld>
            <a:endParaRPr lang="en-US" dirty="0"/>
          </a:p>
        </p:txBody>
      </p:sp>
    </p:spTree>
    <p:extLst>
      <p:ext uri="{BB962C8B-B14F-4D97-AF65-F5344CB8AC3E}">
        <p14:creationId xmlns:p14="http://schemas.microsoft.com/office/powerpoint/2010/main" val="4143459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52203" y="291544"/>
            <a:ext cx="6058335" cy="691585"/>
          </a:xfrm>
        </p:spPr>
        <p:txBody>
          <a:bodyPr/>
          <a:lstStyle/>
          <a:p>
            <a:pPr lvl="0"/>
            <a:r>
              <a:rPr lang="en-US" sz="2400" dirty="0">
                <a:solidFill>
                  <a:prstClr val="black">
                    <a:lumMod val="65000"/>
                    <a:lumOff val="35000"/>
                  </a:prstClr>
                </a:solidFill>
              </a:rPr>
              <a:t>FY17 summary of proposed changes – </a:t>
            </a:r>
            <a:r>
              <a:rPr lang="en-US" sz="2400" dirty="0" smtClean="0">
                <a:solidFill>
                  <a:prstClr val="black">
                    <a:lumMod val="65000"/>
                    <a:lumOff val="35000"/>
                  </a:prstClr>
                </a:solidFill>
              </a:rPr>
              <a:t/>
            </a:r>
            <a:br>
              <a:rPr lang="en-US" sz="2400" dirty="0" smtClean="0">
                <a:solidFill>
                  <a:prstClr val="black">
                    <a:lumMod val="65000"/>
                    <a:lumOff val="35000"/>
                  </a:prstClr>
                </a:solidFill>
              </a:rPr>
            </a:br>
            <a:r>
              <a:rPr lang="en-US" sz="2400" dirty="0" smtClean="0">
                <a:solidFill>
                  <a:prstClr val="black">
                    <a:lumMod val="65000"/>
                    <a:lumOff val="35000"/>
                  </a:prstClr>
                </a:solidFill>
              </a:rPr>
              <a:t>Pay for performance New construction</a:t>
            </a:r>
            <a:endParaRPr lang="en-US" sz="2400" dirty="0">
              <a:solidFill>
                <a:prstClr val="black">
                  <a:lumMod val="65000"/>
                  <a:lumOff val="35000"/>
                </a:prstClr>
              </a:solidFill>
            </a:endParaRPr>
          </a:p>
        </p:txBody>
      </p:sp>
      <p:sp>
        <p:nvSpPr>
          <p:cNvPr id="8" name="Text Placeholder 7"/>
          <p:cNvSpPr>
            <a:spLocks noGrp="1"/>
          </p:cNvSpPr>
          <p:nvPr>
            <p:ph type="body" sz="quarter" idx="16"/>
          </p:nvPr>
        </p:nvSpPr>
        <p:spPr/>
        <p:txBody>
          <a:bodyPr/>
          <a:lstStyle/>
          <a:p>
            <a:r>
              <a:rPr lang="en-US" dirty="0" smtClean="0"/>
              <a:t>FY16 - CURRENT</a:t>
            </a:r>
            <a:endParaRPr lang="en-US" dirty="0"/>
          </a:p>
        </p:txBody>
      </p:sp>
      <p:sp>
        <p:nvSpPr>
          <p:cNvPr id="12" name="Text Placeholder 11"/>
          <p:cNvSpPr>
            <a:spLocks noGrp="1"/>
          </p:cNvSpPr>
          <p:nvPr>
            <p:ph type="body" sz="quarter" idx="20"/>
          </p:nvPr>
        </p:nvSpPr>
        <p:spPr/>
        <p:txBody>
          <a:bodyPr/>
          <a:lstStyle/>
          <a:p>
            <a:r>
              <a:rPr lang="en-US" dirty="0" smtClean="0"/>
              <a:t>FY17 - PROPOSED</a:t>
            </a:r>
            <a:endParaRPr lang="en-US" dirty="0"/>
          </a:p>
        </p:txBody>
      </p:sp>
      <p:sp>
        <p:nvSpPr>
          <p:cNvPr id="13" name="TextBox 12"/>
          <p:cNvSpPr txBox="1"/>
          <p:nvPr/>
        </p:nvSpPr>
        <p:spPr>
          <a:xfrm>
            <a:off x="709763" y="1905000"/>
            <a:ext cx="3663208"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mn-lt"/>
              </a:rPr>
              <a:t>ASHRAE 90.1-2007, Appendix G baseline model</a:t>
            </a:r>
          </a:p>
          <a:p>
            <a:endParaRPr lang="en-US" sz="2000" dirty="0" smtClean="0">
              <a:latin typeface="+mn-lt"/>
            </a:endParaRPr>
          </a:p>
          <a:p>
            <a:pPr marL="285750" indent="-285750">
              <a:buFont typeface="Arial" panose="020B0604020202020204" pitchFamily="34" charset="0"/>
              <a:buChar char="•"/>
            </a:pPr>
            <a:r>
              <a:rPr lang="en-US" sz="2000" dirty="0" smtClean="0">
                <a:latin typeface="+mn-lt"/>
              </a:rPr>
              <a:t>Measures modeled incrementally from baseline</a:t>
            </a:r>
            <a:endParaRPr lang="en-US" sz="2000" dirty="0">
              <a:latin typeface="+mn-lt"/>
            </a:endParaRPr>
          </a:p>
        </p:txBody>
      </p:sp>
      <p:sp>
        <p:nvSpPr>
          <p:cNvPr id="14" name="TextBox 13"/>
          <p:cNvSpPr txBox="1"/>
          <p:nvPr/>
        </p:nvSpPr>
        <p:spPr>
          <a:xfrm>
            <a:off x="4988714" y="1730829"/>
            <a:ext cx="3569950" cy="4524315"/>
          </a:xfrm>
          <a:prstGeom prst="rect">
            <a:avLst/>
          </a:prstGeom>
          <a:noFill/>
        </p:spPr>
        <p:txBody>
          <a:bodyPr wrap="square" rtlCol="0">
            <a:spAutoFit/>
          </a:bodyPr>
          <a:lstStyle/>
          <a:p>
            <a:r>
              <a:rPr lang="en-US" b="1" dirty="0" smtClean="0">
                <a:latin typeface="+mn-lt"/>
              </a:rPr>
              <a:t>Two </a:t>
            </a:r>
            <a:r>
              <a:rPr lang="en-US" dirty="0" smtClean="0">
                <a:latin typeface="+mn-lt"/>
              </a:rPr>
              <a:t>modeling compliance paths:</a:t>
            </a:r>
          </a:p>
          <a:p>
            <a:endParaRPr lang="en-US" dirty="0">
              <a:latin typeface="+mn-lt"/>
            </a:endParaRPr>
          </a:p>
          <a:p>
            <a:pPr marL="342900" indent="-342900">
              <a:buFont typeface="+mj-lt"/>
              <a:buAutoNum type="arabicPeriod"/>
            </a:pPr>
            <a:r>
              <a:rPr lang="en-US" dirty="0" smtClean="0">
                <a:latin typeface="+mn-lt"/>
              </a:rPr>
              <a:t>Proposed design model following </a:t>
            </a:r>
            <a:r>
              <a:rPr lang="en-US" i="1" dirty="0">
                <a:latin typeface="+mn-lt"/>
              </a:rPr>
              <a:t>ASHRAE Building Energy Quotient (bEQ) </a:t>
            </a:r>
            <a:r>
              <a:rPr lang="en-US" i="1" dirty="0" smtClean="0">
                <a:latin typeface="+mn-lt"/>
              </a:rPr>
              <a:t>As-Designed; </a:t>
            </a:r>
            <a:r>
              <a:rPr lang="en-US" dirty="0" smtClean="0">
                <a:latin typeface="+mn-lt"/>
              </a:rPr>
              <a:t>measures modeled down to ASHRAE 90.1-2013 baseline.</a:t>
            </a:r>
          </a:p>
          <a:p>
            <a:endParaRPr lang="en-US" sz="1050" i="1" dirty="0" smtClean="0">
              <a:latin typeface="+mn-lt"/>
            </a:endParaRPr>
          </a:p>
          <a:p>
            <a:pPr marL="342900" indent="-342900">
              <a:buAutoNum type="arabicPeriod" startAt="2"/>
            </a:pPr>
            <a:r>
              <a:rPr lang="en-US" dirty="0" smtClean="0">
                <a:latin typeface="+mn-lt"/>
              </a:rPr>
              <a:t>ASHRAE 90.1-2013, </a:t>
            </a:r>
            <a:r>
              <a:rPr lang="en-US" dirty="0">
                <a:latin typeface="+mn-lt"/>
              </a:rPr>
              <a:t>Appendix G </a:t>
            </a:r>
            <a:r>
              <a:rPr lang="en-US" dirty="0" smtClean="0">
                <a:latin typeface="+mn-lt"/>
              </a:rPr>
              <a:t>modified by </a:t>
            </a:r>
            <a:r>
              <a:rPr lang="en-US" i="1" dirty="0" smtClean="0">
                <a:latin typeface="+mn-lt"/>
              </a:rPr>
              <a:t>Addendum BM</a:t>
            </a:r>
            <a:r>
              <a:rPr lang="en-US" dirty="0" smtClean="0">
                <a:latin typeface="+mn-lt"/>
              </a:rPr>
              <a:t> baseline model; measures modeled incrementally from baseline.</a:t>
            </a:r>
          </a:p>
          <a:p>
            <a:endParaRPr lang="en-US" dirty="0"/>
          </a:p>
          <a:p>
            <a:endParaRPr lang="en-US" dirty="0"/>
          </a:p>
        </p:txBody>
      </p:sp>
      <p:sp>
        <p:nvSpPr>
          <p:cNvPr id="2" name="TextBox 1"/>
          <p:cNvSpPr txBox="1"/>
          <p:nvPr/>
        </p:nvSpPr>
        <p:spPr>
          <a:xfrm>
            <a:off x="575522" y="1108455"/>
            <a:ext cx="3262949" cy="461665"/>
          </a:xfrm>
          <a:prstGeom prst="rect">
            <a:avLst/>
          </a:prstGeom>
          <a:noFill/>
        </p:spPr>
        <p:txBody>
          <a:bodyPr wrap="square" rtlCol="0">
            <a:spAutoFit/>
          </a:bodyPr>
          <a:lstStyle/>
          <a:p>
            <a:r>
              <a:rPr lang="en-US" sz="2400" dirty="0" smtClean="0"/>
              <a:t>Modeling</a:t>
            </a:r>
            <a:endParaRPr lang="en-US" sz="2400" dirty="0"/>
          </a:p>
        </p:txBody>
      </p:sp>
      <p:sp>
        <p:nvSpPr>
          <p:cNvPr id="6" name="Slide Number Placeholder 5"/>
          <p:cNvSpPr>
            <a:spLocks noGrp="1"/>
          </p:cNvSpPr>
          <p:nvPr>
            <p:ph type="sldNum" sz="quarter" idx="22"/>
          </p:nvPr>
        </p:nvSpPr>
        <p:spPr/>
        <p:txBody>
          <a:bodyPr/>
          <a:lstStyle/>
          <a:p>
            <a:fld id="{DB8CC512-E278-453B-8181-6521DC28A47C}" type="slidenum">
              <a:rPr lang="en-US" smtClean="0"/>
              <a:pPr/>
              <a:t>37</a:t>
            </a:fld>
            <a:endParaRPr lang="en-US" dirty="0"/>
          </a:p>
        </p:txBody>
      </p:sp>
    </p:spTree>
    <p:extLst>
      <p:ext uri="{BB962C8B-B14F-4D97-AF65-F5344CB8AC3E}">
        <p14:creationId xmlns:p14="http://schemas.microsoft.com/office/powerpoint/2010/main" val="3625406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2106" y="325897"/>
            <a:ext cx="6168694" cy="675819"/>
          </a:xfrm>
        </p:spPr>
        <p:txBody>
          <a:bodyPr/>
          <a:lstStyle/>
          <a:p>
            <a:pPr lvl="0"/>
            <a:r>
              <a:rPr lang="en-US" sz="2400" dirty="0">
                <a:solidFill>
                  <a:prstClr val="black">
                    <a:lumMod val="65000"/>
                    <a:lumOff val="35000"/>
                  </a:prstClr>
                </a:solidFill>
              </a:rPr>
              <a:t>FY17 summary of proposed changes – </a:t>
            </a:r>
            <a:br>
              <a:rPr lang="en-US" sz="2400" dirty="0">
                <a:solidFill>
                  <a:prstClr val="black">
                    <a:lumMod val="65000"/>
                    <a:lumOff val="35000"/>
                  </a:prstClr>
                </a:solidFill>
              </a:rPr>
            </a:br>
            <a:r>
              <a:rPr lang="en-US" sz="2400" dirty="0">
                <a:solidFill>
                  <a:prstClr val="black">
                    <a:lumMod val="65000"/>
                    <a:lumOff val="35000"/>
                  </a:prstClr>
                </a:solidFill>
              </a:rPr>
              <a:t>Pay for performance New construction</a:t>
            </a:r>
          </a:p>
        </p:txBody>
      </p:sp>
      <p:pic>
        <p:nvPicPr>
          <p:cNvPr id="9" name="Picture 8"/>
          <p:cNvPicPr/>
          <p:nvPr/>
        </p:nvPicPr>
        <p:blipFill>
          <a:blip r:embed="rId2" cstate="email">
            <a:extLst>
              <a:ext uri="{28A0092B-C50C-407E-A947-70E740481C1C}">
                <a14:useLocalDpi xmlns:a14="http://schemas.microsoft.com/office/drawing/2010/main" val="0"/>
              </a:ext>
            </a:extLst>
          </a:blip>
          <a:stretch>
            <a:fillRect/>
          </a:stretch>
        </p:blipFill>
        <p:spPr>
          <a:xfrm>
            <a:off x="4114800" y="2667000"/>
            <a:ext cx="4876800" cy="2630237"/>
          </a:xfrm>
          <a:prstGeom prst="rect">
            <a:avLst/>
          </a:prstGeom>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609600" y="2369060"/>
            <a:ext cx="3352800" cy="3879752"/>
          </a:xfrm>
          <a:prstGeom prst="rect">
            <a:avLst/>
          </a:prstGeom>
        </p:spPr>
      </p:pic>
      <p:sp>
        <p:nvSpPr>
          <p:cNvPr id="7" name="Rectangle 6"/>
          <p:cNvSpPr/>
          <p:nvPr/>
        </p:nvSpPr>
        <p:spPr>
          <a:xfrm>
            <a:off x="1000648" y="1685074"/>
            <a:ext cx="7391400" cy="553357"/>
          </a:xfrm>
          <a:prstGeom prst="rect">
            <a:avLst/>
          </a:prstGeom>
        </p:spPr>
        <p:txBody>
          <a:bodyPr wrap="square">
            <a:spAutoFit/>
          </a:bodyPr>
          <a:lstStyle/>
          <a:p>
            <a:pPr marL="0" marR="0" algn="ctr">
              <a:lnSpc>
                <a:spcPct val="107000"/>
              </a:lnSpc>
              <a:spcBef>
                <a:spcPts val="0"/>
              </a:spcBef>
              <a:spcAft>
                <a:spcPts val="600"/>
              </a:spcAft>
            </a:pPr>
            <a:r>
              <a:rPr lang="fr-FR" sz="2400" b="1" dirty="0">
                <a:latin typeface="Arial Unicode MS" panose="020B0604020202020204" pitchFamily="34" charset="-128"/>
                <a:ea typeface="Calibri" panose="020F0502020204030204" pitchFamily="34" charset="0"/>
                <a:cs typeface="Times New Roman" panose="02020603050405020304" pitchFamily="18" charset="0"/>
              </a:rPr>
              <a:t>Performance Score = (EUI </a:t>
            </a:r>
            <a:r>
              <a:rPr lang="fr-FR" sz="2800" b="1" baseline="-25000" dirty="0" smtClean="0">
                <a:latin typeface="Arial Unicode MS" panose="020B0604020202020204" pitchFamily="34" charset="-128"/>
                <a:ea typeface="Calibri" panose="020F0502020204030204" pitchFamily="34" charset="0"/>
                <a:cs typeface="Times New Roman" panose="02020603050405020304" pitchFamily="18" charset="0"/>
              </a:rPr>
              <a:t>design</a:t>
            </a:r>
            <a:r>
              <a:rPr lang="fr-FR" sz="2800" b="1" dirty="0" smtClean="0">
                <a:latin typeface="Arial Unicode MS" panose="020B0604020202020204" pitchFamily="34" charset="-128"/>
                <a:ea typeface="Calibri" panose="020F0502020204030204" pitchFamily="34" charset="0"/>
                <a:cs typeface="Times New Roman" panose="02020603050405020304" pitchFamily="18" charset="0"/>
              </a:rPr>
              <a:t> </a:t>
            </a:r>
            <a:r>
              <a:rPr lang="fr-FR" sz="2400" b="1" dirty="0">
                <a:latin typeface="Arial Unicode MS" panose="020B0604020202020204" pitchFamily="34" charset="-128"/>
                <a:ea typeface="Calibri" panose="020F0502020204030204" pitchFamily="34" charset="0"/>
                <a:cs typeface="Times New Roman" panose="02020603050405020304" pitchFamily="18" charset="0"/>
              </a:rPr>
              <a:t>/ EUI </a:t>
            </a:r>
            <a:r>
              <a:rPr lang="fr-FR" sz="2800" b="1" baseline="-25000" dirty="0" smtClean="0">
                <a:latin typeface="Arial Unicode MS" panose="020B0604020202020204" pitchFamily="34" charset="-128"/>
                <a:ea typeface="Calibri" panose="020F0502020204030204" pitchFamily="34" charset="0"/>
                <a:cs typeface="Times New Roman" panose="02020603050405020304" pitchFamily="18" charset="0"/>
              </a:rPr>
              <a:t>median</a:t>
            </a:r>
            <a:r>
              <a:rPr lang="fr-FR" sz="2400" b="1" dirty="0" smtClean="0">
                <a:latin typeface="Arial Unicode MS" panose="020B0604020202020204" pitchFamily="34" charset="-128"/>
                <a:ea typeface="Calibri" panose="020F0502020204030204" pitchFamily="34" charset="0"/>
                <a:cs typeface="Times New Roman" panose="02020603050405020304" pitchFamily="18" charset="0"/>
              </a:rPr>
              <a:t>) </a:t>
            </a:r>
            <a:r>
              <a:rPr lang="fr-FR" sz="2400" b="1" dirty="0">
                <a:latin typeface="Arial Unicode MS" panose="020B0604020202020204" pitchFamily="34" charset="-128"/>
                <a:ea typeface="Calibri" panose="020F0502020204030204" pitchFamily="34" charset="0"/>
                <a:cs typeface="Times New Roman" panose="02020603050405020304" pitchFamily="18" charset="0"/>
              </a:rPr>
              <a:t>x 100</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609600" y="1132345"/>
            <a:ext cx="3155183" cy="461665"/>
          </a:xfrm>
          <a:prstGeom prst="rect">
            <a:avLst/>
          </a:prstGeom>
          <a:noFill/>
        </p:spPr>
        <p:txBody>
          <a:bodyPr wrap="square" rtlCol="0">
            <a:spAutoFit/>
          </a:bodyPr>
          <a:lstStyle/>
          <a:p>
            <a:r>
              <a:rPr lang="en-US" sz="2400" dirty="0" smtClean="0"/>
              <a:t>ASHRAE bEQ</a:t>
            </a:r>
            <a:endParaRPr lang="en-US" sz="2400" dirty="0"/>
          </a:p>
        </p:txBody>
      </p:sp>
      <p:sp>
        <p:nvSpPr>
          <p:cNvPr id="6" name="Slide Number Placeholder 5"/>
          <p:cNvSpPr>
            <a:spLocks noGrp="1"/>
          </p:cNvSpPr>
          <p:nvPr>
            <p:ph type="sldNum" sz="quarter" idx="15"/>
          </p:nvPr>
        </p:nvSpPr>
        <p:spPr/>
        <p:txBody>
          <a:bodyPr/>
          <a:lstStyle/>
          <a:p>
            <a:fld id="{DB8CC512-E278-453B-8181-6521DC28A47C}" type="slidenum">
              <a:rPr lang="en-US" smtClean="0"/>
              <a:pPr/>
              <a:t>38</a:t>
            </a:fld>
            <a:endParaRPr lang="en-US" dirty="0"/>
          </a:p>
        </p:txBody>
      </p:sp>
    </p:spTree>
    <p:extLst>
      <p:ext uri="{BB962C8B-B14F-4D97-AF65-F5344CB8AC3E}">
        <p14:creationId xmlns:p14="http://schemas.microsoft.com/office/powerpoint/2010/main" val="2837192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68269" y="295753"/>
            <a:ext cx="6168694" cy="675819"/>
          </a:xfrm>
        </p:spPr>
        <p:txBody>
          <a:bodyPr/>
          <a:lstStyle/>
          <a:p>
            <a:pPr lvl="0"/>
            <a:r>
              <a:rPr lang="en-US" sz="2400" dirty="0">
                <a:solidFill>
                  <a:prstClr val="black">
                    <a:lumMod val="65000"/>
                    <a:lumOff val="35000"/>
                  </a:prstClr>
                </a:solidFill>
              </a:rPr>
              <a:t>FY17 summary of proposed changes – </a:t>
            </a:r>
            <a:br>
              <a:rPr lang="en-US" sz="2400" dirty="0">
                <a:solidFill>
                  <a:prstClr val="black">
                    <a:lumMod val="65000"/>
                    <a:lumOff val="35000"/>
                  </a:prstClr>
                </a:solidFill>
              </a:rPr>
            </a:br>
            <a:r>
              <a:rPr lang="en-US" sz="2400" dirty="0">
                <a:solidFill>
                  <a:prstClr val="black">
                    <a:lumMod val="65000"/>
                    <a:lumOff val="35000"/>
                  </a:prstClr>
                </a:solidFill>
              </a:rPr>
              <a:t>Pay for performance New construction</a:t>
            </a:r>
          </a:p>
        </p:txBody>
      </p:sp>
      <p:sp>
        <p:nvSpPr>
          <p:cNvPr id="3" name="Text Placeholder 2"/>
          <p:cNvSpPr>
            <a:spLocks noGrp="1"/>
          </p:cNvSpPr>
          <p:nvPr>
            <p:ph type="body" sz="quarter" idx="13"/>
          </p:nvPr>
        </p:nvSpPr>
        <p:spPr>
          <a:xfrm>
            <a:off x="572755" y="1371600"/>
            <a:ext cx="7973065" cy="4351283"/>
          </a:xfrm>
        </p:spPr>
        <p:txBody>
          <a:bodyPr/>
          <a:lstStyle/>
          <a:p>
            <a:pPr marL="0" indent="0">
              <a:buNone/>
            </a:pPr>
            <a:r>
              <a:rPr lang="en-US" sz="2400" dirty="0" smtClean="0">
                <a:solidFill>
                  <a:schemeClr val="tx1"/>
                </a:solidFill>
              </a:rPr>
              <a:t>Addendum BM</a:t>
            </a:r>
          </a:p>
          <a:p>
            <a:r>
              <a:rPr lang="en-US" sz="2400" dirty="0" smtClean="0">
                <a:solidFill>
                  <a:schemeClr val="tx1"/>
                </a:solidFill>
              </a:rPr>
              <a:t>Sets common </a:t>
            </a:r>
            <a:r>
              <a:rPr lang="en-US" sz="2400" dirty="0">
                <a:solidFill>
                  <a:schemeClr val="tx1"/>
                </a:solidFill>
              </a:rPr>
              <a:t>baseline </a:t>
            </a:r>
            <a:r>
              <a:rPr lang="en-US" sz="2400" dirty="0" smtClean="0">
                <a:solidFill>
                  <a:schemeClr val="tx1"/>
                </a:solidFill>
              </a:rPr>
              <a:t>that </a:t>
            </a:r>
            <a:r>
              <a:rPr lang="en-US" sz="2400" dirty="0">
                <a:solidFill>
                  <a:schemeClr val="tx1"/>
                </a:solidFill>
              </a:rPr>
              <a:t>will remain the same for ASHRAE 90.1-2013 </a:t>
            </a:r>
            <a:r>
              <a:rPr lang="en-US" sz="2400" dirty="0" smtClean="0">
                <a:solidFill>
                  <a:schemeClr val="tx1"/>
                </a:solidFill>
              </a:rPr>
              <a:t>and </a:t>
            </a:r>
            <a:r>
              <a:rPr lang="en-US" sz="2400" dirty="0">
                <a:solidFill>
                  <a:schemeClr val="tx1"/>
                </a:solidFill>
              </a:rPr>
              <a:t>future iterations of ASHRAE </a:t>
            </a:r>
            <a:r>
              <a:rPr lang="en-US" sz="2400" dirty="0" smtClean="0">
                <a:solidFill>
                  <a:schemeClr val="tx1"/>
                </a:solidFill>
              </a:rPr>
              <a:t>90.1.</a:t>
            </a:r>
          </a:p>
          <a:p>
            <a:r>
              <a:rPr lang="en-US" sz="2400" dirty="0" smtClean="0">
                <a:solidFill>
                  <a:schemeClr val="tx1"/>
                </a:solidFill>
              </a:rPr>
              <a:t>Roughly </a:t>
            </a:r>
            <a:r>
              <a:rPr lang="en-US" sz="2400" dirty="0">
                <a:solidFill>
                  <a:schemeClr val="tx1"/>
                </a:solidFill>
              </a:rPr>
              <a:t>equivalent to ASHRAE </a:t>
            </a:r>
            <a:r>
              <a:rPr lang="en-US" sz="2400" dirty="0" smtClean="0">
                <a:solidFill>
                  <a:schemeClr val="tx1"/>
                </a:solidFill>
              </a:rPr>
              <a:t>90.1-2004</a:t>
            </a:r>
          </a:p>
          <a:p>
            <a:pPr lvl="1">
              <a:buFont typeface="Courier New" panose="02070309020205020404" pitchFamily="49" charset="0"/>
              <a:buChar char="o"/>
            </a:pPr>
            <a:r>
              <a:rPr lang="en-US" sz="2000" dirty="0" smtClean="0">
                <a:solidFill>
                  <a:schemeClr val="tx1"/>
                </a:solidFill>
              </a:rPr>
              <a:t>11-40% energy cost savings from Addendum BM ≈ ASHRAE 90.1-2013 compliance, depending on </a:t>
            </a:r>
            <a:r>
              <a:rPr lang="en-US" sz="2000" dirty="0">
                <a:solidFill>
                  <a:schemeClr val="tx1"/>
                </a:solidFill>
              </a:rPr>
              <a:t>building type and climate zone.  </a:t>
            </a:r>
          </a:p>
          <a:p>
            <a:r>
              <a:rPr lang="en-US" sz="2400" dirty="0" smtClean="0">
                <a:solidFill>
                  <a:schemeClr val="tx1"/>
                </a:solidFill>
              </a:rPr>
              <a:t>Technically </a:t>
            </a:r>
            <a:r>
              <a:rPr lang="en-US" sz="2400" dirty="0">
                <a:solidFill>
                  <a:schemeClr val="tx1"/>
                </a:solidFill>
              </a:rPr>
              <a:t>similar to </a:t>
            </a:r>
            <a:r>
              <a:rPr lang="en-US" sz="2400" dirty="0" smtClean="0">
                <a:solidFill>
                  <a:schemeClr val="tx1"/>
                </a:solidFill>
              </a:rPr>
              <a:t>current </a:t>
            </a:r>
            <a:r>
              <a:rPr lang="en-US" sz="2400" dirty="0">
                <a:solidFill>
                  <a:schemeClr val="tx1"/>
                </a:solidFill>
              </a:rPr>
              <a:t>program </a:t>
            </a:r>
            <a:r>
              <a:rPr lang="en-US" sz="2400" dirty="0" smtClean="0">
                <a:solidFill>
                  <a:schemeClr val="tx1"/>
                </a:solidFill>
              </a:rPr>
              <a:t>and </a:t>
            </a:r>
            <a:r>
              <a:rPr lang="en-US" sz="2400" dirty="0">
                <a:solidFill>
                  <a:schemeClr val="tx1"/>
                </a:solidFill>
              </a:rPr>
              <a:t>less challenging than </a:t>
            </a:r>
            <a:r>
              <a:rPr lang="en-US" sz="2400" dirty="0" smtClean="0">
                <a:solidFill>
                  <a:schemeClr val="tx1"/>
                </a:solidFill>
              </a:rPr>
              <a:t>ASHRAE </a:t>
            </a:r>
            <a:r>
              <a:rPr lang="en-US" sz="2400" dirty="0">
                <a:solidFill>
                  <a:schemeClr val="tx1"/>
                </a:solidFill>
              </a:rPr>
              <a:t>90.1-2013 Appendix G </a:t>
            </a:r>
            <a:r>
              <a:rPr lang="en-US" sz="2400" i="1" dirty="0" smtClean="0">
                <a:solidFill>
                  <a:schemeClr val="tx1"/>
                </a:solidFill>
              </a:rPr>
              <a:t>without</a:t>
            </a:r>
            <a:r>
              <a:rPr lang="en-US" sz="2400" dirty="0" smtClean="0">
                <a:solidFill>
                  <a:schemeClr val="tx1"/>
                </a:solidFill>
              </a:rPr>
              <a:t> </a:t>
            </a:r>
            <a:r>
              <a:rPr lang="en-US" sz="2400" dirty="0">
                <a:solidFill>
                  <a:schemeClr val="tx1"/>
                </a:solidFill>
              </a:rPr>
              <a:t>Addendum </a:t>
            </a:r>
            <a:r>
              <a:rPr lang="en-US" sz="2400" dirty="0" smtClean="0">
                <a:solidFill>
                  <a:schemeClr val="tx1"/>
                </a:solidFill>
              </a:rPr>
              <a:t>BM</a:t>
            </a:r>
          </a:p>
          <a:p>
            <a:r>
              <a:rPr lang="en-US" sz="2400" dirty="0" smtClean="0">
                <a:solidFill>
                  <a:schemeClr val="tx1"/>
                </a:solidFill>
              </a:rPr>
              <a:t>LEED </a:t>
            </a:r>
            <a:r>
              <a:rPr lang="en-US" sz="2400" dirty="0">
                <a:solidFill>
                  <a:schemeClr val="tx1"/>
                </a:solidFill>
              </a:rPr>
              <a:t>New Construction will incorporate Addendum BM into its modeling </a:t>
            </a:r>
            <a:r>
              <a:rPr lang="en-US" sz="2400" dirty="0" smtClean="0">
                <a:solidFill>
                  <a:schemeClr val="tx1"/>
                </a:solidFill>
              </a:rPr>
              <a:t>requirements</a:t>
            </a:r>
          </a:p>
          <a:p>
            <a:pPr marL="0" indent="0">
              <a:buNone/>
            </a:pPr>
            <a:endParaRPr lang="en-US" sz="1600" dirty="0"/>
          </a:p>
        </p:txBody>
      </p:sp>
      <p:sp>
        <p:nvSpPr>
          <p:cNvPr id="6" name="Slide Number Placeholder 5"/>
          <p:cNvSpPr>
            <a:spLocks noGrp="1"/>
          </p:cNvSpPr>
          <p:nvPr>
            <p:ph type="sldNum" sz="quarter" idx="15"/>
          </p:nvPr>
        </p:nvSpPr>
        <p:spPr/>
        <p:txBody>
          <a:bodyPr/>
          <a:lstStyle/>
          <a:p>
            <a:fld id="{DB8CC512-E278-453B-8181-6521DC28A47C}" type="slidenum">
              <a:rPr lang="en-US" smtClean="0"/>
              <a:pPr/>
              <a:t>39</a:t>
            </a:fld>
            <a:endParaRPr lang="en-US" dirty="0"/>
          </a:p>
        </p:txBody>
      </p:sp>
    </p:spTree>
    <p:extLst>
      <p:ext uri="{BB962C8B-B14F-4D97-AF65-F5344CB8AC3E}">
        <p14:creationId xmlns:p14="http://schemas.microsoft.com/office/powerpoint/2010/main" val="2031048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78029" y="1491916"/>
            <a:ext cx="6836444" cy="4338515"/>
          </a:xfrm>
          <a:prstGeom prst="rect">
            <a:avLst/>
          </a:prstGeom>
        </p:spPr>
      </p:pic>
      <p:sp>
        <p:nvSpPr>
          <p:cNvPr id="2" name="Text Placeholder 1"/>
          <p:cNvSpPr>
            <a:spLocks noGrp="1"/>
          </p:cNvSpPr>
          <p:nvPr>
            <p:ph type="body" sz="quarter" idx="10"/>
          </p:nvPr>
        </p:nvSpPr>
        <p:spPr/>
        <p:txBody>
          <a:bodyPr/>
          <a:lstStyle/>
          <a:p>
            <a:r>
              <a:rPr lang="en-US" dirty="0" smtClean="0"/>
              <a:t> </a:t>
            </a:r>
            <a:endParaRPr lang="en-US" dirty="0"/>
          </a:p>
        </p:txBody>
      </p:sp>
      <p:sp>
        <p:nvSpPr>
          <p:cNvPr id="3" name="Text Placeholder 2"/>
          <p:cNvSpPr>
            <a:spLocks noGrp="1"/>
          </p:cNvSpPr>
          <p:nvPr>
            <p:ph type="body" sz="quarter" idx="11"/>
          </p:nvPr>
        </p:nvSpPr>
        <p:spPr/>
        <p:txBody>
          <a:bodyPr/>
          <a:lstStyle/>
          <a:p>
            <a:r>
              <a:rPr lang="en-US" sz="2400" dirty="0"/>
              <a:t>FY17 </a:t>
            </a:r>
            <a:r>
              <a:rPr lang="en-US" sz="2400" dirty="0" smtClean="0"/>
              <a:t>proposed budget</a:t>
            </a:r>
            <a:endParaRPr lang="en-US" sz="2400" dirty="0"/>
          </a:p>
          <a:p>
            <a:endParaRPr lang="en-US" dirty="0"/>
          </a:p>
        </p:txBody>
      </p:sp>
      <p:sp>
        <p:nvSpPr>
          <p:cNvPr id="4" name="Slide Number Placeholder 3"/>
          <p:cNvSpPr>
            <a:spLocks noGrp="1"/>
          </p:cNvSpPr>
          <p:nvPr>
            <p:ph type="sldNum" sz="quarter" idx="12"/>
          </p:nvPr>
        </p:nvSpPr>
        <p:spPr/>
        <p:txBody>
          <a:bodyPr/>
          <a:lstStyle/>
          <a:p>
            <a:fld id="{DB8CC512-E278-453B-8181-6521DC28A47C}" type="slidenum">
              <a:rPr lang="en-US" smtClean="0"/>
              <a:pPr/>
              <a:t>4</a:t>
            </a:fld>
            <a:endParaRPr lang="en-US" dirty="0"/>
          </a:p>
        </p:txBody>
      </p:sp>
    </p:spTree>
    <p:extLst>
      <p:ext uri="{BB962C8B-B14F-4D97-AF65-F5344CB8AC3E}">
        <p14:creationId xmlns:p14="http://schemas.microsoft.com/office/powerpoint/2010/main" val="3214790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6546" y="312898"/>
            <a:ext cx="6058335" cy="691585"/>
          </a:xfrm>
        </p:spPr>
        <p:txBody>
          <a:bodyPr/>
          <a:lstStyle/>
          <a:p>
            <a:pPr lvl="0"/>
            <a:r>
              <a:rPr lang="en-US" sz="2400" dirty="0">
                <a:solidFill>
                  <a:prstClr val="black">
                    <a:lumMod val="65000"/>
                    <a:lumOff val="35000"/>
                  </a:prstClr>
                </a:solidFill>
              </a:rPr>
              <a:t>FY17 summary of proposed changes – </a:t>
            </a:r>
            <a:br>
              <a:rPr lang="en-US" sz="2400" dirty="0">
                <a:solidFill>
                  <a:prstClr val="black">
                    <a:lumMod val="65000"/>
                    <a:lumOff val="35000"/>
                  </a:prstClr>
                </a:solidFill>
              </a:rPr>
            </a:br>
            <a:r>
              <a:rPr lang="en-US" sz="2400" dirty="0">
                <a:solidFill>
                  <a:prstClr val="black">
                    <a:lumMod val="65000"/>
                    <a:lumOff val="35000"/>
                  </a:prstClr>
                </a:solidFill>
              </a:rPr>
              <a:t>Pay for performance New construction</a:t>
            </a:r>
          </a:p>
        </p:txBody>
      </p:sp>
      <p:sp>
        <p:nvSpPr>
          <p:cNvPr id="8" name="Text Placeholder 7"/>
          <p:cNvSpPr>
            <a:spLocks noGrp="1"/>
          </p:cNvSpPr>
          <p:nvPr>
            <p:ph type="body" sz="quarter" idx="16"/>
          </p:nvPr>
        </p:nvSpPr>
        <p:spPr/>
        <p:txBody>
          <a:bodyPr/>
          <a:lstStyle/>
          <a:p>
            <a:r>
              <a:rPr lang="en-US" dirty="0" smtClean="0"/>
              <a:t>FY16 - CURRENT</a:t>
            </a:r>
            <a:endParaRPr lang="en-US" dirty="0"/>
          </a:p>
        </p:txBody>
      </p:sp>
      <p:sp>
        <p:nvSpPr>
          <p:cNvPr id="12" name="Text Placeholder 11"/>
          <p:cNvSpPr>
            <a:spLocks noGrp="1"/>
          </p:cNvSpPr>
          <p:nvPr>
            <p:ph type="body" sz="quarter" idx="20"/>
          </p:nvPr>
        </p:nvSpPr>
        <p:spPr/>
        <p:txBody>
          <a:bodyPr/>
          <a:lstStyle/>
          <a:p>
            <a:r>
              <a:rPr lang="en-US" dirty="0" smtClean="0"/>
              <a:t>FY17 - PROPOSED</a:t>
            </a:r>
            <a:endParaRPr lang="en-US" dirty="0"/>
          </a:p>
        </p:txBody>
      </p:sp>
      <p:sp>
        <p:nvSpPr>
          <p:cNvPr id="13" name="TextBox 12"/>
          <p:cNvSpPr txBox="1"/>
          <p:nvPr/>
        </p:nvSpPr>
        <p:spPr>
          <a:xfrm>
            <a:off x="736176" y="1828800"/>
            <a:ext cx="356995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mn-lt"/>
              </a:rPr>
              <a:t>15% energy cost savings from ASHRAE 90.1-2007 Appendix G baseline</a:t>
            </a:r>
            <a:endParaRPr lang="en-US" sz="2400" dirty="0">
              <a:latin typeface="+mn-lt"/>
            </a:endParaRPr>
          </a:p>
        </p:txBody>
      </p:sp>
      <p:sp>
        <p:nvSpPr>
          <p:cNvPr id="14" name="TextBox 13"/>
          <p:cNvSpPr txBox="1"/>
          <p:nvPr/>
        </p:nvSpPr>
        <p:spPr>
          <a:xfrm>
            <a:off x="4988714" y="1732521"/>
            <a:ext cx="3569950" cy="4201150"/>
          </a:xfrm>
          <a:prstGeom prst="rect">
            <a:avLst/>
          </a:prstGeom>
          <a:noFill/>
        </p:spPr>
        <p:txBody>
          <a:bodyPr wrap="square" rtlCol="0">
            <a:spAutoFit/>
          </a:bodyPr>
          <a:lstStyle/>
          <a:p>
            <a:pPr marL="285750" indent="-285750">
              <a:buFont typeface="Arial" panose="020B0604020202020204" pitchFamily="34" charset="0"/>
              <a:buChar char="•"/>
            </a:pPr>
            <a:r>
              <a:rPr lang="en-US" sz="2100" dirty="0" smtClean="0">
                <a:latin typeface="+mn-lt"/>
              </a:rPr>
              <a:t>5% energy cost savings </a:t>
            </a:r>
            <a:r>
              <a:rPr lang="en-US" sz="2100" dirty="0">
                <a:latin typeface="+mn-lt"/>
              </a:rPr>
              <a:t>for </a:t>
            </a:r>
            <a:r>
              <a:rPr lang="en-US" sz="2100" dirty="0" smtClean="0">
                <a:latin typeface="+mn-lt"/>
              </a:rPr>
              <a:t>C&amp;I and 15</a:t>
            </a:r>
            <a:r>
              <a:rPr lang="en-US" sz="2100" dirty="0">
                <a:latin typeface="+mn-lt"/>
              </a:rPr>
              <a:t>% for multifamily buildings </a:t>
            </a:r>
            <a:r>
              <a:rPr lang="en-US" sz="2100" dirty="0" smtClean="0">
                <a:latin typeface="+mn-lt"/>
              </a:rPr>
              <a:t>from ASHRAE </a:t>
            </a:r>
            <a:r>
              <a:rPr lang="en-US" sz="2100" dirty="0">
                <a:latin typeface="+mn-lt"/>
              </a:rPr>
              <a:t>90.1-2013 baseline. </a:t>
            </a:r>
            <a:endParaRPr lang="en-US" sz="2100" dirty="0" smtClean="0">
              <a:latin typeface="+mn-lt"/>
            </a:endParaRPr>
          </a:p>
          <a:p>
            <a:endParaRPr lang="en-US" sz="2100" dirty="0" smtClean="0">
              <a:latin typeface="+mn-lt"/>
            </a:endParaRPr>
          </a:p>
          <a:p>
            <a:pPr marL="285750" indent="-285750">
              <a:buFont typeface="Arial" panose="020B0604020202020204" pitchFamily="34" charset="0"/>
              <a:buChar char="•"/>
            </a:pPr>
            <a:r>
              <a:rPr lang="en-US" sz="2100" i="1" dirty="0" smtClean="0">
                <a:latin typeface="+mn-lt"/>
              </a:rPr>
              <a:t>Equivalent</a:t>
            </a:r>
            <a:r>
              <a:rPr lang="en-US" sz="2100" dirty="0" smtClean="0">
                <a:latin typeface="+mn-lt"/>
              </a:rPr>
              <a:t> targets for </a:t>
            </a:r>
            <a:r>
              <a:rPr lang="en-US" sz="2100" dirty="0">
                <a:latin typeface="+mn-lt"/>
              </a:rPr>
              <a:t>the </a:t>
            </a:r>
            <a:r>
              <a:rPr lang="en-US" sz="2100" dirty="0" smtClean="0">
                <a:latin typeface="+mn-lt"/>
              </a:rPr>
              <a:t>two modeling compliance </a:t>
            </a:r>
            <a:r>
              <a:rPr lang="en-US" sz="2100" dirty="0">
                <a:latin typeface="+mn-lt"/>
              </a:rPr>
              <a:t>paths </a:t>
            </a:r>
            <a:r>
              <a:rPr lang="en-US" sz="2100" dirty="0" smtClean="0">
                <a:latin typeface="+mn-lt"/>
              </a:rPr>
              <a:t>to be provided in program guidelines (e.g. bEQ performance score of 68; PCI of 0.71).</a:t>
            </a:r>
            <a:endParaRPr lang="en-US" sz="2100" dirty="0">
              <a:latin typeface="+mn-lt"/>
            </a:endParaRPr>
          </a:p>
          <a:p>
            <a:endParaRPr lang="en-US" dirty="0"/>
          </a:p>
          <a:p>
            <a:endParaRPr lang="en-US" dirty="0"/>
          </a:p>
        </p:txBody>
      </p:sp>
      <p:sp>
        <p:nvSpPr>
          <p:cNvPr id="2" name="TextBox 1"/>
          <p:cNvSpPr txBox="1"/>
          <p:nvPr/>
        </p:nvSpPr>
        <p:spPr>
          <a:xfrm>
            <a:off x="555305" y="1089530"/>
            <a:ext cx="5265336" cy="461665"/>
          </a:xfrm>
          <a:prstGeom prst="rect">
            <a:avLst/>
          </a:prstGeom>
          <a:noFill/>
        </p:spPr>
        <p:txBody>
          <a:bodyPr wrap="square" rtlCol="0">
            <a:spAutoFit/>
          </a:bodyPr>
          <a:lstStyle/>
          <a:p>
            <a:r>
              <a:rPr lang="en-US" sz="2400" dirty="0" smtClean="0"/>
              <a:t>Minimum Performance Target</a:t>
            </a:r>
            <a:endParaRPr lang="en-US" sz="2400" dirty="0"/>
          </a:p>
        </p:txBody>
      </p:sp>
      <p:sp>
        <p:nvSpPr>
          <p:cNvPr id="6" name="Slide Number Placeholder 5"/>
          <p:cNvSpPr>
            <a:spLocks noGrp="1"/>
          </p:cNvSpPr>
          <p:nvPr>
            <p:ph type="sldNum" sz="quarter" idx="22"/>
          </p:nvPr>
        </p:nvSpPr>
        <p:spPr/>
        <p:txBody>
          <a:bodyPr/>
          <a:lstStyle/>
          <a:p>
            <a:fld id="{DB8CC512-E278-453B-8181-6521DC28A47C}" type="slidenum">
              <a:rPr lang="en-US" smtClean="0"/>
              <a:pPr/>
              <a:t>40</a:t>
            </a:fld>
            <a:endParaRPr lang="en-US" dirty="0"/>
          </a:p>
        </p:txBody>
      </p:sp>
    </p:spTree>
    <p:extLst>
      <p:ext uri="{BB962C8B-B14F-4D97-AF65-F5344CB8AC3E}">
        <p14:creationId xmlns:p14="http://schemas.microsoft.com/office/powerpoint/2010/main" val="644145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2106" y="284305"/>
            <a:ext cx="6058335" cy="691585"/>
          </a:xfrm>
        </p:spPr>
        <p:txBody>
          <a:bodyPr/>
          <a:lstStyle/>
          <a:p>
            <a:pPr lvl="0"/>
            <a:r>
              <a:rPr lang="en-US" sz="2400" dirty="0">
                <a:solidFill>
                  <a:prstClr val="black">
                    <a:lumMod val="65000"/>
                    <a:lumOff val="35000"/>
                  </a:prstClr>
                </a:solidFill>
              </a:rPr>
              <a:t>FY17 summary of proposed changes – </a:t>
            </a:r>
            <a:br>
              <a:rPr lang="en-US" sz="2400" dirty="0">
                <a:solidFill>
                  <a:prstClr val="black">
                    <a:lumMod val="65000"/>
                    <a:lumOff val="35000"/>
                  </a:prstClr>
                </a:solidFill>
              </a:rPr>
            </a:br>
            <a:r>
              <a:rPr lang="en-US" sz="2400" dirty="0">
                <a:solidFill>
                  <a:prstClr val="black">
                    <a:lumMod val="65000"/>
                    <a:lumOff val="35000"/>
                  </a:prstClr>
                </a:solidFill>
              </a:rPr>
              <a:t>Pay for performance New construction</a:t>
            </a:r>
          </a:p>
        </p:txBody>
      </p:sp>
      <p:sp>
        <p:nvSpPr>
          <p:cNvPr id="8" name="Text Placeholder 7"/>
          <p:cNvSpPr>
            <a:spLocks noGrp="1"/>
          </p:cNvSpPr>
          <p:nvPr>
            <p:ph type="body" sz="quarter" idx="16"/>
          </p:nvPr>
        </p:nvSpPr>
        <p:spPr/>
        <p:txBody>
          <a:bodyPr/>
          <a:lstStyle/>
          <a:p>
            <a:r>
              <a:rPr lang="en-US" dirty="0" smtClean="0"/>
              <a:t>FY16 - CURRENT</a:t>
            </a:r>
            <a:endParaRPr lang="en-US" dirty="0"/>
          </a:p>
        </p:txBody>
      </p:sp>
      <p:sp>
        <p:nvSpPr>
          <p:cNvPr id="12" name="Text Placeholder 11"/>
          <p:cNvSpPr>
            <a:spLocks noGrp="1"/>
          </p:cNvSpPr>
          <p:nvPr>
            <p:ph type="body" sz="quarter" idx="20"/>
          </p:nvPr>
        </p:nvSpPr>
        <p:spPr/>
        <p:txBody>
          <a:bodyPr/>
          <a:lstStyle/>
          <a:p>
            <a:r>
              <a:rPr lang="en-US" dirty="0" smtClean="0"/>
              <a:t>FY17 - PROPOSED</a:t>
            </a:r>
            <a:endParaRPr lang="en-US" dirty="0"/>
          </a:p>
        </p:txBody>
      </p:sp>
      <p:sp>
        <p:nvSpPr>
          <p:cNvPr id="13" name="TextBox 12"/>
          <p:cNvSpPr txBox="1"/>
          <p:nvPr/>
        </p:nvSpPr>
        <p:spPr>
          <a:xfrm>
            <a:off x="756392" y="1905000"/>
            <a:ext cx="356995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mn-lt"/>
              </a:rPr>
              <a:t>At least two measures</a:t>
            </a:r>
          </a:p>
          <a:p>
            <a:endParaRPr lang="en-US" sz="2000" dirty="0" smtClean="0">
              <a:latin typeface="+mn-lt"/>
            </a:endParaRPr>
          </a:p>
          <a:p>
            <a:pPr marL="285750" indent="-285750">
              <a:buFont typeface="Arial" panose="020B0604020202020204" pitchFamily="34" charset="0"/>
              <a:buChar char="•"/>
            </a:pPr>
            <a:r>
              <a:rPr lang="en-US" sz="2400" dirty="0" smtClean="0">
                <a:latin typeface="+mn-lt"/>
              </a:rPr>
              <a:t>Lighting measures cannot make up more than 50% of total energy cost savings</a:t>
            </a:r>
            <a:endParaRPr lang="en-US" sz="2400" dirty="0">
              <a:latin typeface="+mn-lt"/>
            </a:endParaRPr>
          </a:p>
        </p:txBody>
      </p:sp>
      <p:sp>
        <p:nvSpPr>
          <p:cNvPr id="14" name="TextBox 13"/>
          <p:cNvSpPr txBox="1"/>
          <p:nvPr/>
        </p:nvSpPr>
        <p:spPr>
          <a:xfrm>
            <a:off x="4876800" y="1600200"/>
            <a:ext cx="3810000" cy="412420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mn-lt"/>
              </a:rPr>
              <a:t>At </a:t>
            </a:r>
            <a:r>
              <a:rPr lang="en-US" sz="2000" dirty="0">
                <a:latin typeface="+mn-lt"/>
              </a:rPr>
              <a:t>least one measure addressing </a:t>
            </a:r>
            <a:r>
              <a:rPr lang="en-US" sz="2000" i="1" dirty="0" smtClean="0">
                <a:latin typeface="+mn-lt"/>
              </a:rPr>
              <a:t>each</a:t>
            </a:r>
            <a:r>
              <a:rPr lang="en-US" sz="2000" dirty="0" smtClean="0">
                <a:latin typeface="+mn-lt"/>
              </a:rPr>
              <a:t>: </a:t>
            </a:r>
            <a:r>
              <a:rPr lang="en-US" sz="2000" dirty="0">
                <a:latin typeface="+mn-lt"/>
              </a:rPr>
              <a:t>envelope, heating, cooling, and </a:t>
            </a:r>
            <a:r>
              <a:rPr lang="en-US" sz="2000" dirty="0" smtClean="0">
                <a:latin typeface="+mn-lt"/>
              </a:rPr>
              <a:t>lighting.</a:t>
            </a:r>
          </a:p>
          <a:p>
            <a:endParaRPr lang="en-US" sz="1200" dirty="0" smtClean="0">
              <a:latin typeface="+mn-lt"/>
            </a:endParaRPr>
          </a:p>
          <a:p>
            <a:pPr marL="285750" indent="-285750">
              <a:buFont typeface="Arial" panose="020B0604020202020204" pitchFamily="34" charset="0"/>
              <a:buChar char="•"/>
            </a:pPr>
            <a:r>
              <a:rPr lang="en-US" sz="2000" dirty="0" smtClean="0">
                <a:latin typeface="+mn-lt"/>
              </a:rPr>
              <a:t>Buildings not </a:t>
            </a:r>
            <a:r>
              <a:rPr lang="en-US" sz="2000" dirty="0">
                <a:latin typeface="+mn-lt"/>
              </a:rPr>
              <a:t>heated (e.g. refrigerated warehouse) or not cooled (e.g. warehouse) </a:t>
            </a:r>
            <a:r>
              <a:rPr lang="en-US" sz="2000" dirty="0" smtClean="0">
                <a:latin typeface="+mn-lt"/>
              </a:rPr>
              <a:t>exempt from measure addressing that system.</a:t>
            </a:r>
          </a:p>
          <a:p>
            <a:endParaRPr lang="en-US" sz="1200" dirty="0" smtClean="0">
              <a:latin typeface="+mn-lt"/>
            </a:endParaRPr>
          </a:p>
          <a:p>
            <a:pPr marL="285750" indent="-285750">
              <a:buFont typeface="Arial" panose="020B0604020202020204" pitchFamily="34" charset="0"/>
              <a:buChar char="•"/>
            </a:pPr>
            <a:r>
              <a:rPr lang="en-US" sz="2000" dirty="0" smtClean="0">
                <a:latin typeface="+mn-lt"/>
              </a:rPr>
              <a:t>Measures defined </a:t>
            </a:r>
            <a:r>
              <a:rPr lang="en-US" sz="2000" dirty="0">
                <a:latin typeface="+mn-lt"/>
              </a:rPr>
              <a:t>as components that exceed ASHRAE </a:t>
            </a:r>
            <a:r>
              <a:rPr lang="en-US" sz="2000" dirty="0" smtClean="0">
                <a:latin typeface="+mn-lt"/>
              </a:rPr>
              <a:t>90.1-2013.</a:t>
            </a:r>
            <a:endParaRPr lang="en-US" dirty="0"/>
          </a:p>
          <a:p>
            <a:endParaRPr lang="en-US" dirty="0"/>
          </a:p>
        </p:txBody>
      </p:sp>
      <p:sp>
        <p:nvSpPr>
          <p:cNvPr id="2" name="TextBox 1"/>
          <p:cNvSpPr txBox="1"/>
          <p:nvPr/>
        </p:nvSpPr>
        <p:spPr>
          <a:xfrm>
            <a:off x="615715" y="1138534"/>
            <a:ext cx="4810395" cy="461665"/>
          </a:xfrm>
          <a:prstGeom prst="rect">
            <a:avLst/>
          </a:prstGeom>
          <a:noFill/>
        </p:spPr>
        <p:txBody>
          <a:bodyPr wrap="square" rtlCol="0">
            <a:spAutoFit/>
          </a:bodyPr>
          <a:lstStyle/>
          <a:p>
            <a:r>
              <a:rPr lang="en-US" sz="2400" dirty="0" smtClean="0"/>
              <a:t>Measure Requirements</a:t>
            </a:r>
            <a:endParaRPr lang="en-US" sz="2400" dirty="0"/>
          </a:p>
        </p:txBody>
      </p:sp>
      <p:sp>
        <p:nvSpPr>
          <p:cNvPr id="6" name="Slide Number Placeholder 5"/>
          <p:cNvSpPr>
            <a:spLocks noGrp="1"/>
          </p:cNvSpPr>
          <p:nvPr>
            <p:ph type="sldNum" sz="quarter" idx="22"/>
          </p:nvPr>
        </p:nvSpPr>
        <p:spPr/>
        <p:txBody>
          <a:bodyPr/>
          <a:lstStyle/>
          <a:p>
            <a:fld id="{DB8CC512-E278-453B-8181-6521DC28A47C}" type="slidenum">
              <a:rPr lang="en-US" smtClean="0"/>
              <a:pPr/>
              <a:t>41</a:t>
            </a:fld>
            <a:endParaRPr lang="en-US" dirty="0"/>
          </a:p>
        </p:txBody>
      </p:sp>
    </p:spTree>
    <p:extLst>
      <p:ext uri="{BB962C8B-B14F-4D97-AF65-F5344CB8AC3E}">
        <p14:creationId xmlns:p14="http://schemas.microsoft.com/office/powerpoint/2010/main" val="40171138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Incentives</a:t>
            </a:r>
            <a:endParaRPr lang="en-US" dirty="0"/>
          </a:p>
        </p:txBody>
      </p:sp>
      <p:pic>
        <p:nvPicPr>
          <p:cNvPr id="7" name="Picture 6"/>
          <p:cNvPicPr>
            <a:picLocks noChangeAspect="1"/>
          </p:cNvPicPr>
          <p:nvPr/>
        </p:nvPicPr>
        <p:blipFill>
          <a:blip r:embed="rId3"/>
          <a:stretch>
            <a:fillRect/>
          </a:stretch>
        </p:blipFill>
        <p:spPr>
          <a:xfrm>
            <a:off x="153465" y="1371600"/>
            <a:ext cx="8860237" cy="5181600"/>
          </a:xfrm>
          <a:prstGeom prst="rect">
            <a:avLst/>
          </a:prstGeom>
        </p:spPr>
      </p:pic>
      <p:sp>
        <p:nvSpPr>
          <p:cNvPr id="5" name="Slide Number Placeholder 4"/>
          <p:cNvSpPr>
            <a:spLocks noGrp="1"/>
          </p:cNvSpPr>
          <p:nvPr>
            <p:ph type="sldNum" sz="quarter" idx="15"/>
          </p:nvPr>
        </p:nvSpPr>
        <p:spPr/>
        <p:txBody>
          <a:bodyPr/>
          <a:lstStyle/>
          <a:p>
            <a:fld id="{DB8CC512-E278-453B-8181-6521DC28A47C}" type="slidenum">
              <a:rPr lang="en-US" smtClean="0"/>
              <a:pPr/>
              <a:t>42</a:t>
            </a:fld>
            <a:endParaRPr lang="en-US" dirty="0"/>
          </a:p>
        </p:txBody>
      </p:sp>
    </p:spTree>
    <p:extLst>
      <p:ext uri="{BB962C8B-B14F-4D97-AF65-F5344CB8AC3E}">
        <p14:creationId xmlns:p14="http://schemas.microsoft.com/office/powerpoint/2010/main" val="1221009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2106" y="295753"/>
            <a:ext cx="6168694" cy="675819"/>
          </a:xfrm>
        </p:spPr>
        <p:txBody>
          <a:bodyPr/>
          <a:lstStyle/>
          <a:p>
            <a:r>
              <a:rPr lang="en-US" sz="2400" dirty="0">
                <a:solidFill>
                  <a:prstClr val="black">
                    <a:lumMod val="65000"/>
                    <a:lumOff val="35000"/>
                  </a:prstClr>
                </a:solidFill>
              </a:rPr>
              <a:t>FY17 summary of proposed changes – </a:t>
            </a:r>
            <a:br>
              <a:rPr lang="en-US" sz="2400" dirty="0">
                <a:solidFill>
                  <a:prstClr val="black">
                    <a:lumMod val="65000"/>
                    <a:lumOff val="35000"/>
                  </a:prstClr>
                </a:solidFill>
              </a:rPr>
            </a:br>
            <a:r>
              <a:rPr lang="en-US" sz="2400" dirty="0">
                <a:solidFill>
                  <a:prstClr val="black">
                    <a:lumMod val="65000"/>
                    <a:lumOff val="35000"/>
                  </a:prstClr>
                </a:solidFill>
              </a:rPr>
              <a:t>Pay for performance New construction</a:t>
            </a:r>
          </a:p>
          <a:p>
            <a:pPr lvl="0"/>
            <a:endParaRPr lang="en-US" sz="2400" dirty="0">
              <a:solidFill>
                <a:prstClr val="black">
                  <a:lumMod val="65000"/>
                  <a:lumOff val="35000"/>
                </a:prstClr>
              </a:solidFill>
            </a:endParaRPr>
          </a:p>
        </p:txBody>
      </p:sp>
      <p:sp>
        <p:nvSpPr>
          <p:cNvPr id="3" name="Text Placeholder 2"/>
          <p:cNvSpPr>
            <a:spLocks noGrp="1"/>
          </p:cNvSpPr>
          <p:nvPr>
            <p:ph type="body" sz="quarter" idx="13"/>
          </p:nvPr>
        </p:nvSpPr>
        <p:spPr/>
        <p:txBody>
          <a:bodyPr/>
          <a:lstStyle/>
          <a:p>
            <a:pPr marL="0" indent="0">
              <a:buNone/>
            </a:pPr>
            <a:r>
              <a:rPr lang="en-US" sz="2400" dirty="0" smtClean="0"/>
              <a:t>Pre-Design Bonus</a:t>
            </a:r>
          </a:p>
          <a:p>
            <a:r>
              <a:rPr lang="en-US" sz="2400" dirty="0"/>
              <a:t>Projects that are in pre-design or schematic design may be </a:t>
            </a:r>
            <a:r>
              <a:rPr lang="en-US" sz="2400" dirty="0" smtClean="0"/>
              <a:t>eligible.</a:t>
            </a:r>
          </a:p>
          <a:p>
            <a:r>
              <a:rPr lang="en-US" sz="2400" dirty="0" smtClean="0"/>
              <a:t>Goal </a:t>
            </a:r>
            <a:r>
              <a:rPr lang="en-US" sz="2400" dirty="0"/>
              <a:t>is to </a:t>
            </a:r>
            <a:r>
              <a:rPr lang="en-US" sz="2400" dirty="0" smtClean="0"/>
              <a:t>incentivize Partners and applicants </a:t>
            </a:r>
            <a:r>
              <a:rPr lang="en-US" sz="2400" dirty="0"/>
              <a:t>to critically think about </a:t>
            </a:r>
            <a:r>
              <a:rPr lang="en-US" sz="2400" dirty="0" smtClean="0"/>
              <a:t>building </a:t>
            </a:r>
            <a:r>
              <a:rPr lang="en-US" sz="2400" dirty="0"/>
              <a:t>design from an energy efficiency standpoint early in the process where changes are easier to </a:t>
            </a:r>
            <a:r>
              <a:rPr lang="en-US" sz="2400" dirty="0" smtClean="0"/>
              <a:t>make.</a:t>
            </a:r>
          </a:p>
          <a:p>
            <a:pPr marL="0" indent="0">
              <a:buNone/>
            </a:pPr>
            <a:endParaRPr lang="en-US" sz="2800" dirty="0" smtClean="0"/>
          </a:p>
        </p:txBody>
      </p:sp>
      <p:sp>
        <p:nvSpPr>
          <p:cNvPr id="4" name="TextBox 3"/>
          <p:cNvSpPr txBox="1"/>
          <p:nvPr/>
        </p:nvSpPr>
        <p:spPr>
          <a:xfrm>
            <a:off x="582804" y="1130652"/>
            <a:ext cx="3054699" cy="461665"/>
          </a:xfrm>
          <a:prstGeom prst="rect">
            <a:avLst/>
          </a:prstGeom>
          <a:noFill/>
        </p:spPr>
        <p:txBody>
          <a:bodyPr wrap="square" rtlCol="0">
            <a:spAutoFit/>
          </a:bodyPr>
          <a:lstStyle/>
          <a:p>
            <a:r>
              <a:rPr lang="en-US" sz="2400" dirty="0" smtClean="0"/>
              <a:t>Incentives</a:t>
            </a:r>
            <a:endParaRPr lang="en-US" sz="2400" dirty="0"/>
          </a:p>
        </p:txBody>
      </p:sp>
      <p:sp>
        <p:nvSpPr>
          <p:cNvPr id="7" name="Slide Number Placeholder 6"/>
          <p:cNvSpPr>
            <a:spLocks noGrp="1"/>
          </p:cNvSpPr>
          <p:nvPr>
            <p:ph type="sldNum" sz="quarter" idx="15"/>
          </p:nvPr>
        </p:nvSpPr>
        <p:spPr/>
        <p:txBody>
          <a:bodyPr/>
          <a:lstStyle/>
          <a:p>
            <a:fld id="{DB8CC512-E278-453B-8181-6521DC28A47C}" type="slidenum">
              <a:rPr lang="en-US" smtClean="0"/>
              <a:pPr/>
              <a:t>43</a:t>
            </a:fld>
            <a:endParaRPr lang="en-US" dirty="0"/>
          </a:p>
        </p:txBody>
      </p:sp>
    </p:spTree>
    <p:extLst>
      <p:ext uri="{BB962C8B-B14F-4D97-AF65-F5344CB8AC3E}">
        <p14:creationId xmlns:p14="http://schemas.microsoft.com/office/powerpoint/2010/main" val="3549681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12009" y="297793"/>
            <a:ext cx="6058335" cy="691585"/>
          </a:xfrm>
        </p:spPr>
        <p:txBody>
          <a:bodyPr/>
          <a:lstStyle/>
          <a:p>
            <a:pPr lvl="0"/>
            <a:r>
              <a:rPr lang="en-US" sz="2400" dirty="0">
                <a:solidFill>
                  <a:prstClr val="black">
                    <a:lumMod val="65000"/>
                    <a:lumOff val="35000"/>
                  </a:prstClr>
                </a:solidFill>
              </a:rPr>
              <a:t>FY17 summary of proposed changes – </a:t>
            </a:r>
            <a:br>
              <a:rPr lang="en-US" sz="2400" dirty="0">
                <a:solidFill>
                  <a:prstClr val="black">
                    <a:lumMod val="65000"/>
                    <a:lumOff val="35000"/>
                  </a:prstClr>
                </a:solidFill>
              </a:rPr>
            </a:br>
            <a:r>
              <a:rPr lang="en-US" sz="2400" dirty="0">
                <a:solidFill>
                  <a:prstClr val="black">
                    <a:lumMod val="65000"/>
                    <a:lumOff val="35000"/>
                  </a:prstClr>
                </a:solidFill>
              </a:rPr>
              <a:t>Pay for performance New construction</a:t>
            </a:r>
          </a:p>
        </p:txBody>
      </p:sp>
      <p:sp>
        <p:nvSpPr>
          <p:cNvPr id="8" name="Text Placeholder 7"/>
          <p:cNvSpPr>
            <a:spLocks noGrp="1"/>
          </p:cNvSpPr>
          <p:nvPr>
            <p:ph type="body" sz="quarter" idx="16"/>
          </p:nvPr>
        </p:nvSpPr>
        <p:spPr/>
        <p:txBody>
          <a:bodyPr/>
          <a:lstStyle/>
          <a:p>
            <a:r>
              <a:rPr lang="en-US" dirty="0" smtClean="0"/>
              <a:t>FY16 - CURRENT</a:t>
            </a:r>
            <a:endParaRPr lang="en-US" dirty="0"/>
          </a:p>
        </p:txBody>
      </p:sp>
      <p:sp>
        <p:nvSpPr>
          <p:cNvPr id="12" name="Text Placeholder 11"/>
          <p:cNvSpPr>
            <a:spLocks noGrp="1"/>
          </p:cNvSpPr>
          <p:nvPr>
            <p:ph type="body" sz="quarter" idx="20"/>
          </p:nvPr>
        </p:nvSpPr>
        <p:spPr/>
        <p:txBody>
          <a:bodyPr/>
          <a:lstStyle/>
          <a:p>
            <a:r>
              <a:rPr lang="en-US" dirty="0" smtClean="0"/>
              <a:t>FY17 - PROPOSED</a:t>
            </a:r>
            <a:endParaRPr lang="en-US" dirty="0"/>
          </a:p>
        </p:txBody>
      </p:sp>
      <p:sp>
        <p:nvSpPr>
          <p:cNvPr id="13" name="TextBox 12"/>
          <p:cNvSpPr txBox="1"/>
          <p:nvPr/>
        </p:nvSpPr>
        <p:spPr>
          <a:xfrm>
            <a:off x="756392" y="1905000"/>
            <a:ext cx="3739408"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mn-lt"/>
              </a:rPr>
              <a:t>Incentive 2 – As-Built ERP</a:t>
            </a:r>
          </a:p>
          <a:p>
            <a:pPr marL="285750" indent="-285750">
              <a:buFont typeface="Arial" panose="020B0604020202020204" pitchFamily="34" charset="0"/>
              <a:buChar char="•"/>
            </a:pPr>
            <a:endParaRPr lang="en-US" sz="2400" dirty="0">
              <a:latin typeface="+mn-lt"/>
            </a:endParaRPr>
          </a:p>
          <a:p>
            <a:pPr marL="285750" indent="-285750">
              <a:buFont typeface="Arial" panose="020B0604020202020204" pitchFamily="34" charset="0"/>
              <a:buChar char="•"/>
            </a:pPr>
            <a:r>
              <a:rPr lang="en-US" sz="2400" dirty="0" smtClean="0">
                <a:latin typeface="+mn-lt"/>
              </a:rPr>
              <a:t>Incentive 3 – Cx Report</a:t>
            </a:r>
          </a:p>
        </p:txBody>
      </p:sp>
      <p:sp>
        <p:nvSpPr>
          <p:cNvPr id="14" name="TextBox 13"/>
          <p:cNvSpPr txBox="1"/>
          <p:nvPr/>
        </p:nvSpPr>
        <p:spPr>
          <a:xfrm>
            <a:off x="4876800" y="1600200"/>
            <a:ext cx="3810000"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n-lt"/>
              </a:rPr>
              <a:t>Cx Report now part of </a:t>
            </a:r>
            <a:r>
              <a:rPr lang="en-US" sz="2400" dirty="0" smtClean="0">
                <a:latin typeface="+mn-lt"/>
              </a:rPr>
              <a:t>As-Built </a:t>
            </a:r>
            <a:r>
              <a:rPr lang="en-US" sz="2400" dirty="0">
                <a:latin typeface="+mn-lt"/>
              </a:rPr>
              <a:t>ERP </a:t>
            </a:r>
            <a:r>
              <a:rPr lang="en-US" sz="2400" dirty="0" smtClean="0">
                <a:latin typeface="+mn-lt"/>
              </a:rPr>
              <a:t>submittal /</a:t>
            </a:r>
            <a:r>
              <a:rPr lang="en-US" sz="2400" dirty="0">
                <a:latin typeface="+mn-lt"/>
              </a:rPr>
              <a:t>Incentive 2</a:t>
            </a:r>
          </a:p>
          <a:p>
            <a:pPr marL="342900" indent="-342900">
              <a:buFont typeface="Arial" panose="020B0604020202020204" pitchFamily="34" charset="0"/>
              <a:buChar char="•"/>
            </a:pPr>
            <a:endParaRPr lang="en-US" sz="2400" dirty="0" smtClean="0">
              <a:latin typeface="+mn-lt"/>
            </a:endParaRPr>
          </a:p>
          <a:p>
            <a:pPr marL="342900" indent="-342900">
              <a:buFont typeface="Arial" panose="020B0604020202020204" pitchFamily="34" charset="0"/>
              <a:buChar char="•"/>
            </a:pPr>
            <a:r>
              <a:rPr lang="en-US" sz="2400" dirty="0">
                <a:latin typeface="+mn-lt"/>
              </a:rPr>
              <a:t>S</a:t>
            </a:r>
            <a:r>
              <a:rPr lang="en-US" sz="2400" dirty="0" smtClean="0">
                <a:latin typeface="+mn-lt"/>
              </a:rPr>
              <a:t>upport </a:t>
            </a:r>
            <a:r>
              <a:rPr lang="en-US" sz="2400" dirty="0">
                <a:latin typeface="+mn-lt"/>
              </a:rPr>
              <a:t>installed equipment and ensure </a:t>
            </a:r>
            <a:r>
              <a:rPr lang="en-US" sz="2400" dirty="0" smtClean="0">
                <a:latin typeface="+mn-lt"/>
              </a:rPr>
              <a:t>no </a:t>
            </a:r>
            <a:r>
              <a:rPr lang="en-US" sz="2400" dirty="0">
                <a:latin typeface="+mn-lt"/>
              </a:rPr>
              <a:t>major outstanding operational </a:t>
            </a:r>
            <a:r>
              <a:rPr lang="en-US" sz="2400" dirty="0" smtClean="0">
                <a:latin typeface="+mn-lt"/>
              </a:rPr>
              <a:t>issues</a:t>
            </a:r>
            <a:endParaRPr lang="en-US" sz="2400" dirty="0">
              <a:latin typeface="+mn-lt"/>
            </a:endParaRPr>
          </a:p>
          <a:p>
            <a:endParaRPr lang="en-US" dirty="0"/>
          </a:p>
        </p:txBody>
      </p:sp>
      <p:sp>
        <p:nvSpPr>
          <p:cNvPr id="5" name="Slide Number Placeholder 4"/>
          <p:cNvSpPr>
            <a:spLocks noGrp="1"/>
          </p:cNvSpPr>
          <p:nvPr>
            <p:ph type="sldNum" sz="quarter" idx="22"/>
          </p:nvPr>
        </p:nvSpPr>
        <p:spPr/>
        <p:txBody>
          <a:bodyPr/>
          <a:lstStyle/>
          <a:p>
            <a:fld id="{DB8CC512-E278-453B-8181-6521DC28A47C}" type="slidenum">
              <a:rPr lang="en-US" smtClean="0"/>
              <a:pPr/>
              <a:t>44</a:t>
            </a:fld>
            <a:endParaRPr lang="en-US" dirty="0"/>
          </a:p>
        </p:txBody>
      </p:sp>
    </p:spTree>
    <p:extLst>
      <p:ext uri="{BB962C8B-B14F-4D97-AF65-F5344CB8AC3E}">
        <p14:creationId xmlns:p14="http://schemas.microsoft.com/office/powerpoint/2010/main" val="11927592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42154" y="265608"/>
            <a:ext cx="6168694" cy="675819"/>
          </a:xfrm>
        </p:spPr>
        <p:txBody>
          <a:bodyPr/>
          <a:lstStyle/>
          <a:p>
            <a:pPr lvl="0"/>
            <a:r>
              <a:rPr lang="en-US" sz="2400" dirty="0">
                <a:solidFill>
                  <a:prstClr val="black">
                    <a:lumMod val="65000"/>
                    <a:lumOff val="35000"/>
                  </a:prstClr>
                </a:solidFill>
              </a:rPr>
              <a:t>FY17 summary of proposed changes – </a:t>
            </a:r>
            <a:br>
              <a:rPr lang="en-US" sz="2400" dirty="0">
                <a:solidFill>
                  <a:prstClr val="black">
                    <a:lumMod val="65000"/>
                    <a:lumOff val="35000"/>
                  </a:prstClr>
                </a:solidFill>
              </a:rPr>
            </a:br>
            <a:r>
              <a:rPr lang="en-US" sz="2400" dirty="0">
                <a:solidFill>
                  <a:prstClr val="black">
                    <a:lumMod val="65000"/>
                    <a:lumOff val="35000"/>
                  </a:prstClr>
                </a:solidFill>
              </a:rPr>
              <a:t>Pay for performance New construction</a:t>
            </a:r>
          </a:p>
        </p:txBody>
      </p:sp>
      <p:sp>
        <p:nvSpPr>
          <p:cNvPr id="3" name="Text Placeholder 2"/>
          <p:cNvSpPr>
            <a:spLocks noGrp="1"/>
          </p:cNvSpPr>
          <p:nvPr>
            <p:ph type="body" sz="quarter" idx="13"/>
          </p:nvPr>
        </p:nvSpPr>
        <p:spPr>
          <a:xfrm>
            <a:off x="381000" y="1524000"/>
            <a:ext cx="8277552" cy="4351283"/>
          </a:xfrm>
        </p:spPr>
        <p:txBody>
          <a:bodyPr/>
          <a:lstStyle/>
          <a:p>
            <a:pPr marL="0" lvl="0" indent="0">
              <a:buNone/>
            </a:pPr>
            <a:r>
              <a:rPr lang="en-US" sz="2400" dirty="0"/>
              <a:t>Incentive #3 </a:t>
            </a:r>
            <a:r>
              <a:rPr lang="en-US" sz="2400" dirty="0" smtClean="0"/>
              <a:t>- Building Performance </a:t>
            </a:r>
            <a:r>
              <a:rPr lang="en-US" sz="2400" i="1" dirty="0" smtClean="0"/>
              <a:t>(new)</a:t>
            </a:r>
          </a:p>
          <a:p>
            <a:r>
              <a:rPr lang="en-US" sz="2400" dirty="0" smtClean="0"/>
              <a:t>Promote </a:t>
            </a:r>
            <a:r>
              <a:rPr lang="en-US" sz="2400" dirty="0"/>
              <a:t>quality construction and energy efficient operation and maintenance </a:t>
            </a:r>
            <a:r>
              <a:rPr lang="en-US" sz="2400" dirty="0" smtClean="0"/>
              <a:t>practices</a:t>
            </a:r>
          </a:p>
          <a:p>
            <a:r>
              <a:rPr lang="en-US" sz="2400" dirty="0"/>
              <a:t>A</a:t>
            </a:r>
            <a:r>
              <a:rPr lang="en-US" sz="2400" dirty="0" smtClean="0"/>
              <a:t>ssess </a:t>
            </a:r>
            <a:r>
              <a:rPr lang="en-US" sz="2400" dirty="0"/>
              <a:t>the energy performance of the project building based on its first year of </a:t>
            </a:r>
            <a:r>
              <a:rPr lang="en-US" sz="2400" dirty="0" smtClean="0"/>
              <a:t>operation</a:t>
            </a:r>
            <a:endParaRPr lang="en-US" sz="2400" dirty="0"/>
          </a:p>
          <a:p>
            <a:r>
              <a:rPr lang="en-US" sz="2400" dirty="0" smtClean="0"/>
              <a:t>Projects must achieve </a:t>
            </a:r>
            <a:r>
              <a:rPr lang="en-US" sz="2400" dirty="0"/>
              <a:t>a score of 75 or higher through ENERGY STAR Portfolio Manager </a:t>
            </a:r>
            <a:r>
              <a:rPr lang="en-US" sz="2400" u="sng" dirty="0"/>
              <a:t>and</a:t>
            </a:r>
            <a:r>
              <a:rPr lang="en-US" sz="2400" dirty="0"/>
              <a:t> </a:t>
            </a:r>
            <a:r>
              <a:rPr lang="en-US" sz="2400" dirty="0" smtClean="0"/>
              <a:t>Certification</a:t>
            </a:r>
          </a:p>
          <a:p>
            <a:pPr lvl="1"/>
            <a:r>
              <a:rPr lang="en-US" sz="2400" dirty="0" smtClean="0"/>
              <a:t>Building </a:t>
            </a:r>
            <a:r>
              <a:rPr lang="en-US" sz="2400" dirty="0"/>
              <a:t>types not eligible for ENERGY STAR Certification </a:t>
            </a:r>
            <a:r>
              <a:rPr lang="en-US" sz="2400" dirty="0" smtClean="0"/>
              <a:t>must obtaining </a:t>
            </a:r>
            <a:r>
              <a:rPr lang="en-US" sz="2400" i="1" dirty="0"/>
              <a:t>ASHRAE Building Energy Quotient (bEQ) In-Operation </a:t>
            </a:r>
            <a:r>
              <a:rPr lang="en-US" sz="2400" dirty="0"/>
              <a:t>Certification and receive a score of 68 or </a:t>
            </a:r>
            <a:r>
              <a:rPr lang="en-US" sz="2400" dirty="0" smtClean="0"/>
              <a:t>less</a:t>
            </a:r>
            <a:endParaRPr lang="en-US" sz="2400" dirty="0"/>
          </a:p>
          <a:p>
            <a:pPr marL="0" indent="0">
              <a:buNone/>
            </a:pPr>
            <a:endParaRPr lang="en-US" dirty="0"/>
          </a:p>
        </p:txBody>
      </p:sp>
      <p:sp>
        <p:nvSpPr>
          <p:cNvPr id="6" name="Slide Number Placeholder 5"/>
          <p:cNvSpPr>
            <a:spLocks noGrp="1"/>
          </p:cNvSpPr>
          <p:nvPr>
            <p:ph type="sldNum" sz="quarter" idx="15"/>
          </p:nvPr>
        </p:nvSpPr>
        <p:spPr/>
        <p:txBody>
          <a:bodyPr/>
          <a:lstStyle/>
          <a:p>
            <a:fld id="{DB8CC512-E278-453B-8181-6521DC28A47C}" type="slidenum">
              <a:rPr lang="en-US" smtClean="0"/>
              <a:pPr/>
              <a:t>45</a:t>
            </a:fld>
            <a:endParaRPr lang="en-US" dirty="0"/>
          </a:p>
        </p:txBody>
      </p:sp>
    </p:spTree>
    <p:extLst>
      <p:ext uri="{BB962C8B-B14F-4D97-AF65-F5344CB8AC3E}">
        <p14:creationId xmlns:p14="http://schemas.microsoft.com/office/powerpoint/2010/main" val="138256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2106" y="245511"/>
            <a:ext cx="6168694" cy="675819"/>
          </a:xfrm>
        </p:spPr>
        <p:txBody>
          <a:bodyPr/>
          <a:lstStyle/>
          <a:p>
            <a:pPr lvl="0"/>
            <a:r>
              <a:rPr lang="en-US" sz="2400" dirty="0">
                <a:solidFill>
                  <a:prstClr val="black">
                    <a:lumMod val="65000"/>
                    <a:lumOff val="35000"/>
                  </a:prstClr>
                </a:solidFill>
              </a:rPr>
              <a:t>FY17 summary of proposed changes – </a:t>
            </a:r>
            <a:br>
              <a:rPr lang="en-US" sz="2400" dirty="0">
                <a:solidFill>
                  <a:prstClr val="black">
                    <a:lumMod val="65000"/>
                    <a:lumOff val="35000"/>
                  </a:prstClr>
                </a:solidFill>
              </a:rPr>
            </a:br>
            <a:r>
              <a:rPr lang="en-US" sz="2400" dirty="0">
                <a:solidFill>
                  <a:prstClr val="black">
                    <a:lumMod val="65000"/>
                    <a:lumOff val="35000"/>
                  </a:prstClr>
                </a:solidFill>
              </a:rPr>
              <a:t>Pay for performance New construction</a:t>
            </a:r>
          </a:p>
        </p:txBody>
      </p:sp>
      <p:sp>
        <p:nvSpPr>
          <p:cNvPr id="3" name="Text Placeholder 2"/>
          <p:cNvSpPr>
            <a:spLocks noGrp="1"/>
          </p:cNvSpPr>
          <p:nvPr>
            <p:ph type="body" sz="quarter" idx="13"/>
          </p:nvPr>
        </p:nvSpPr>
        <p:spPr/>
        <p:txBody>
          <a:bodyPr/>
          <a:lstStyle/>
          <a:p>
            <a:pPr marL="0" indent="0">
              <a:buNone/>
            </a:pPr>
            <a:r>
              <a:rPr lang="en-US" sz="2400" dirty="0"/>
              <a:t>Core and Shell vs. Tenant Fit-Out Projects</a:t>
            </a:r>
          </a:p>
          <a:p>
            <a:r>
              <a:rPr lang="en-US" sz="2400" dirty="0" smtClean="0"/>
              <a:t>P4P </a:t>
            </a:r>
            <a:r>
              <a:rPr lang="en-US" sz="2400" dirty="0"/>
              <a:t>NC projects are required to evaluate the whole building design. Further, if a P4P NC Application is submitted to the program, that same building(s) cannot also submit applications to other programs.  </a:t>
            </a:r>
            <a:endParaRPr lang="en-US" sz="2400" dirty="0" smtClean="0"/>
          </a:p>
          <a:p>
            <a:pPr marL="0" indent="0">
              <a:buNone/>
            </a:pPr>
            <a:endParaRPr lang="en-US" sz="2400" dirty="0" smtClean="0"/>
          </a:p>
          <a:p>
            <a:r>
              <a:rPr lang="en-US" sz="2400" dirty="0" smtClean="0"/>
              <a:t>An </a:t>
            </a:r>
            <a:r>
              <a:rPr lang="en-US" sz="2400" dirty="0"/>
              <a:t>exception </a:t>
            </a:r>
            <a:r>
              <a:rPr lang="en-US" sz="2400" dirty="0" smtClean="0"/>
              <a:t>may </a:t>
            </a:r>
            <a:r>
              <a:rPr lang="en-US" sz="2400" dirty="0"/>
              <a:t>apply to eligible projects pursuing Core &amp; Shell separate from Tenant fit-out improvements, which may fall into one of two </a:t>
            </a:r>
            <a:r>
              <a:rPr lang="en-US" sz="2400" dirty="0" smtClean="0"/>
              <a:t>scenarios:</a:t>
            </a:r>
            <a:endParaRPr lang="en-US" sz="2400" dirty="0"/>
          </a:p>
          <a:p>
            <a:endParaRPr lang="en-US" dirty="0"/>
          </a:p>
        </p:txBody>
      </p:sp>
      <p:sp>
        <p:nvSpPr>
          <p:cNvPr id="4" name="TextBox 3"/>
          <p:cNvSpPr txBox="1"/>
          <p:nvPr/>
        </p:nvSpPr>
        <p:spPr>
          <a:xfrm>
            <a:off x="482321" y="1072055"/>
            <a:ext cx="5918479" cy="461665"/>
          </a:xfrm>
          <a:prstGeom prst="rect">
            <a:avLst/>
          </a:prstGeom>
          <a:noFill/>
        </p:spPr>
        <p:txBody>
          <a:bodyPr wrap="square" rtlCol="0">
            <a:spAutoFit/>
          </a:bodyPr>
          <a:lstStyle/>
          <a:p>
            <a:r>
              <a:rPr lang="en-US" sz="2400" dirty="0" smtClean="0"/>
              <a:t> </a:t>
            </a:r>
            <a:endParaRPr lang="en-US" sz="2400" dirty="0"/>
          </a:p>
        </p:txBody>
      </p:sp>
      <p:sp>
        <p:nvSpPr>
          <p:cNvPr id="7" name="Slide Number Placeholder 6"/>
          <p:cNvSpPr>
            <a:spLocks noGrp="1"/>
          </p:cNvSpPr>
          <p:nvPr>
            <p:ph type="sldNum" sz="quarter" idx="15"/>
          </p:nvPr>
        </p:nvSpPr>
        <p:spPr/>
        <p:txBody>
          <a:bodyPr/>
          <a:lstStyle/>
          <a:p>
            <a:fld id="{DB8CC512-E278-453B-8181-6521DC28A47C}" type="slidenum">
              <a:rPr lang="en-US" smtClean="0"/>
              <a:pPr/>
              <a:t>46</a:t>
            </a:fld>
            <a:endParaRPr lang="en-US" dirty="0"/>
          </a:p>
        </p:txBody>
      </p:sp>
    </p:spTree>
    <p:extLst>
      <p:ext uri="{BB962C8B-B14F-4D97-AF65-F5344CB8AC3E}">
        <p14:creationId xmlns:p14="http://schemas.microsoft.com/office/powerpoint/2010/main" val="20552871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42154" y="275656"/>
            <a:ext cx="6168694" cy="675819"/>
          </a:xfrm>
        </p:spPr>
        <p:txBody>
          <a:bodyPr/>
          <a:lstStyle/>
          <a:p>
            <a:pPr lvl="0"/>
            <a:r>
              <a:rPr lang="en-US" sz="2400" dirty="0">
                <a:solidFill>
                  <a:prstClr val="black">
                    <a:lumMod val="65000"/>
                    <a:lumOff val="35000"/>
                  </a:prstClr>
                </a:solidFill>
              </a:rPr>
              <a:t>FY17 summary of proposed changes – </a:t>
            </a:r>
            <a:br>
              <a:rPr lang="en-US" sz="2400" dirty="0">
                <a:solidFill>
                  <a:prstClr val="black">
                    <a:lumMod val="65000"/>
                    <a:lumOff val="35000"/>
                  </a:prstClr>
                </a:solidFill>
              </a:rPr>
            </a:br>
            <a:r>
              <a:rPr lang="en-US" sz="2400" dirty="0">
                <a:solidFill>
                  <a:prstClr val="black">
                    <a:lumMod val="65000"/>
                    <a:lumOff val="35000"/>
                  </a:prstClr>
                </a:solidFill>
              </a:rPr>
              <a:t>Pay for performance New construction</a:t>
            </a:r>
          </a:p>
          <a:p>
            <a:endParaRPr lang="en-US" dirty="0"/>
          </a:p>
        </p:txBody>
      </p:sp>
      <p:sp>
        <p:nvSpPr>
          <p:cNvPr id="3" name="Text Placeholder 2"/>
          <p:cNvSpPr>
            <a:spLocks noGrp="1"/>
          </p:cNvSpPr>
          <p:nvPr>
            <p:ph type="body" sz="quarter" idx="13"/>
          </p:nvPr>
        </p:nvSpPr>
        <p:spPr/>
        <p:txBody>
          <a:bodyPr/>
          <a:lstStyle/>
          <a:p>
            <a:pPr lvl="0"/>
            <a:r>
              <a:rPr lang="en-US" sz="2400" b="1" u="sng" dirty="0"/>
              <a:t>Project Scenario 1</a:t>
            </a:r>
            <a:r>
              <a:rPr lang="en-US" sz="2400" b="1" dirty="0"/>
              <a:t>: Core &amp; Shell and Tenant Fit-out are </a:t>
            </a:r>
            <a:r>
              <a:rPr lang="en-US" sz="2400" b="1" dirty="0" smtClean="0"/>
              <a:t>combined</a:t>
            </a:r>
            <a:r>
              <a:rPr lang="en-US" sz="2400" b="1" dirty="0"/>
              <a:t> </a:t>
            </a:r>
            <a:r>
              <a:rPr lang="en-US" sz="2400" b="1" dirty="0" smtClean="0"/>
              <a:t>into a single project. </a:t>
            </a:r>
            <a:r>
              <a:rPr lang="en-US" sz="2400" dirty="0" smtClean="0"/>
              <a:t>May </a:t>
            </a:r>
            <a:r>
              <a:rPr lang="en-US" sz="2400" dirty="0"/>
              <a:t>apply where:</a:t>
            </a:r>
          </a:p>
          <a:p>
            <a:pPr lvl="1">
              <a:buFont typeface="Courier New" panose="02070309020205020404" pitchFamily="49" charset="0"/>
              <a:buChar char="o"/>
            </a:pPr>
            <a:r>
              <a:rPr lang="en-US" sz="2400" dirty="0"/>
              <a:t>Developer is funding and constructing both Core &amp; Shell and Tenant fit-out. </a:t>
            </a:r>
          </a:p>
          <a:p>
            <a:pPr lvl="1">
              <a:buFont typeface="Courier New" panose="02070309020205020404" pitchFamily="49" charset="0"/>
              <a:buChar char="o"/>
            </a:pPr>
            <a:r>
              <a:rPr lang="en-US" sz="2400" dirty="0"/>
              <a:t>High performance systems are specified and funded for the Tenant space separate from Core &amp; Shell, </a:t>
            </a:r>
            <a:r>
              <a:rPr lang="en-US" sz="2400" b="1" dirty="0"/>
              <a:t>but</a:t>
            </a:r>
            <a:r>
              <a:rPr lang="en-US" sz="2400" dirty="0"/>
              <a:t> the building owner and tenant come to an agreement to include both scopes of work under a single project</a:t>
            </a:r>
            <a:r>
              <a:rPr lang="en-US" sz="2400" dirty="0" smtClean="0"/>
              <a:t>.</a:t>
            </a:r>
            <a:endParaRPr lang="en-US" sz="2400" dirty="0"/>
          </a:p>
          <a:p>
            <a:r>
              <a:rPr lang="en-US" sz="2400" dirty="0"/>
              <a:t>Projects under this scenario will follow all Program Guidelines as typical.</a:t>
            </a:r>
          </a:p>
        </p:txBody>
      </p:sp>
      <p:sp>
        <p:nvSpPr>
          <p:cNvPr id="6" name="Slide Number Placeholder 5"/>
          <p:cNvSpPr>
            <a:spLocks noGrp="1"/>
          </p:cNvSpPr>
          <p:nvPr>
            <p:ph type="sldNum" sz="quarter" idx="15"/>
          </p:nvPr>
        </p:nvSpPr>
        <p:spPr/>
        <p:txBody>
          <a:bodyPr/>
          <a:lstStyle/>
          <a:p>
            <a:fld id="{DB8CC512-E278-453B-8181-6521DC28A47C}" type="slidenum">
              <a:rPr lang="en-US" smtClean="0"/>
              <a:pPr/>
              <a:t>47</a:t>
            </a:fld>
            <a:endParaRPr lang="en-US" dirty="0"/>
          </a:p>
        </p:txBody>
      </p:sp>
    </p:spTree>
    <p:extLst>
      <p:ext uri="{BB962C8B-B14F-4D97-AF65-F5344CB8AC3E}">
        <p14:creationId xmlns:p14="http://schemas.microsoft.com/office/powerpoint/2010/main" val="40044558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42155" y="255559"/>
            <a:ext cx="6168694" cy="675819"/>
          </a:xfrm>
        </p:spPr>
        <p:txBody>
          <a:bodyPr/>
          <a:lstStyle/>
          <a:p>
            <a:pPr lvl="0"/>
            <a:r>
              <a:rPr lang="en-US" sz="2400" dirty="0">
                <a:solidFill>
                  <a:prstClr val="black">
                    <a:lumMod val="65000"/>
                    <a:lumOff val="35000"/>
                  </a:prstClr>
                </a:solidFill>
              </a:rPr>
              <a:t>FY17 summary of proposed changes – </a:t>
            </a:r>
            <a:br>
              <a:rPr lang="en-US" sz="2400" dirty="0">
                <a:solidFill>
                  <a:prstClr val="black">
                    <a:lumMod val="65000"/>
                    <a:lumOff val="35000"/>
                  </a:prstClr>
                </a:solidFill>
              </a:rPr>
            </a:br>
            <a:r>
              <a:rPr lang="en-US" sz="2400" dirty="0">
                <a:solidFill>
                  <a:prstClr val="black">
                    <a:lumMod val="65000"/>
                    <a:lumOff val="35000"/>
                  </a:prstClr>
                </a:solidFill>
              </a:rPr>
              <a:t>Pay for performance New construction</a:t>
            </a:r>
          </a:p>
          <a:p>
            <a:endParaRPr lang="en-US" sz="3200" dirty="0"/>
          </a:p>
        </p:txBody>
      </p:sp>
      <p:sp>
        <p:nvSpPr>
          <p:cNvPr id="3" name="Text Placeholder 2"/>
          <p:cNvSpPr>
            <a:spLocks noGrp="1"/>
          </p:cNvSpPr>
          <p:nvPr>
            <p:ph type="body" sz="quarter" idx="13"/>
          </p:nvPr>
        </p:nvSpPr>
        <p:spPr>
          <a:xfrm>
            <a:off x="457200" y="1295400"/>
            <a:ext cx="8277552" cy="4732283"/>
          </a:xfrm>
        </p:spPr>
        <p:txBody>
          <a:bodyPr/>
          <a:lstStyle/>
          <a:p>
            <a:pPr lvl="0"/>
            <a:r>
              <a:rPr lang="en-US" sz="2000" b="1" u="sng" dirty="0"/>
              <a:t>Project Scenario 2</a:t>
            </a:r>
            <a:r>
              <a:rPr lang="en-US" sz="2000" b="1" dirty="0"/>
              <a:t>: Core &amp; </a:t>
            </a:r>
            <a:r>
              <a:rPr lang="en-US" sz="2000" b="1" dirty="0" smtClean="0"/>
              <a:t>Shell is separate project from </a:t>
            </a:r>
            <a:r>
              <a:rPr lang="en-US" sz="2000" b="1" dirty="0"/>
              <a:t>Tenant </a:t>
            </a:r>
            <a:r>
              <a:rPr lang="en-US" sz="2000" b="1" dirty="0" smtClean="0"/>
              <a:t>Fit-out. </a:t>
            </a:r>
            <a:r>
              <a:rPr lang="en-US" sz="2000" dirty="0" smtClean="0"/>
              <a:t>This </a:t>
            </a:r>
            <a:r>
              <a:rPr lang="en-US" sz="2000" dirty="0"/>
              <a:t>scenario applies when </a:t>
            </a:r>
            <a:r>
              <a:rPr lang="en-US" sz="2000" dirty="0" smtClean="0"/>
              <a:t>Core </a:t>
            </a:r>
            <a:r>
              <a:rPr lang="en-US" sz="2000" dirty="0"/>
              <a:t>&amp; Shell work is known but the tenant space development is unknown and/or is funded separately. </a:t>
            </a:r>
            <a:endParaRPr lang="en-US" sz="2000" dirty="0" smtClean="0"/>
          </a:p>
          <a:p>
            <a:pPr lvl="0"/>
            <a:r>
              <a:rPr lang="en-US" sz="2000" dirty="0" smtClean="0"/>
              <a:t>A </a:t>
            </a:r>
            <a:r>
              <a:rPr lang="en-US" sz="2000" dirty="0"/>
              <a:t>building may apply for P4P NC for </a:t>
            </a:r>
            <a:r>
              <a:rPr lang="en-US" sz="2000" u="sng" dirty="0"/>
              <a:t>either</a:t>
            </a:r>
            <a:r>
              <a:rPr lang="en-US" sz="2000" dirty="0"/>
              <a:t> Core &amp; Shell or Tenant fit-out(s), not both. </a:t>
            </a:r>
            <a:r>
              <a:rPr lang="en-US" sz="2000" b="1" i="1" dirty="0"/>
              <a:t>The determining factor depends on which scope will include design and construction of the central HVAC </a:t>
            </a:r>
            <a:r>
              <a:rPr lang="en-US" sz="2000" b="1" i="1" dirty="0" smtClean="0"/>
              <a:t>system</a:t>
            </a:r>
            <a:r>
              <a:rPr lang="en-US" sz="2000" b="1" dirty="0" smtClean="0"/>
              <a:t>.</a:t>
            </a:r>
          </a:p>
          <a:p>
            <a:pPr lvl="1">
              <a:buFont typeface="Courier New" panose="02070309020205020404" pitchFamily="49" charset="0"/>
              <a:buChar char="o"/>
            </a:pPr>
            <a:r>
              <a:rPr lang="en-US" sz="1800" dirty="0" smtClean="0"/>
              <a:t>Incentives will apply to all conditioned square footage of the building serviced by the HVAC. </a:t>
            </a:r>
          </a:p>
          <a:p>
            <a:pPr lvl="1">
              <a:buFont typeface="Courier New" panose="02070309020205020404" pitchFamily="49" charset="0"/>
              <a:buChar char="o"/>
            </a:pPr>
            <a:r>
              <a:rPr lang="en-US" sz="1800" dirty="0" smtClean="0"/>
              <a:t>The project scope applying for P4P NC (e.g. Core &amp; Shell OR Tenant Fit-out) must be able to meet all requirements of program on its own.</a:t>
            </a:r>
            <a:endParaRPr lang="en-US" sz="2400" dirty="0" smtClean="0"/>
          </a:p>
          <a:p>
            <a:pPr>
              <a:buFont typeface="Arial" panose="020B0604020202020204" pitchFamily="34" charset="0"/>
              <a:buChar char="•"/>
            </a:pPr>
            <a:r>
              <a:rPr lang="en-US" sz="2000" dirty="0" smtClean="0"/>
              <a:t>Any Tenant fit-out OR Core &amp; Shell work not included in P4P NC, may seek incentives through the SmartStart Prescriptive or Custom Measure programs for eligible equipment. </a:t>
            </a:r>
            <a:endParaRPr lang="en-US" sz="2000" dirty="0"/>
          </a:p>
        </p:txBody>
      </p:sp>
      <p:sp>
        <p:nvSpPr>
          <p:cNvPr id="4" name="TextBox 3"/>
          <p:cNvSpPr txBox="1"/>
          <p:nvPr/>
        </p:nvSpPr>
        <p:spPr>
          <a:xfrm>
            <a:off x="5565454" y="5604697"/>
            <a:ext cx="3505200" cy="646331"/>
          </a:xfrm>
          <a:prstGeom prst="rect">
            <a:avLst/>
          </a:prstGeom>
          <a:noFill/>
        </p:spPr>
        <p:txBody>
          <a:bodyPr wrap="square" rtlCol="0">
            <a:spAutoFit/>
          </a:bodyPr>
          <a:lstStyle/>
          <a:p>
            <a:pPr algn="r"/>
            <a:r>
              <a:rPr lang="en-US" b="1" i="1" dirty="0" smtClean="0">
                <a:solidFill>
                  <a:srgbClr val="0070C0"/>
                </a:solidFill>
              </a:rPr>
              <a:t>Modeling Considerations Included in Guidelines</a:t>
            </a:r>
            <a:endParaRPr lang="en-US" b="1" i="1" dirty="0">
              <a:solidFill>
                <a:srgbClr val="0070C0"/>
              </a:solidFill>
            </a:endParaRPr>
          </a:p>
        </p:txBody>
      </p:sp>
      <p:sp>
        <p:nvSpPr>
          <p:cNvPr id="7" name="Slide Number Placeholder 6"/>
          <p:cNvSpPr>
            <a:spLocks noGrp="1"/>
          </p:cNvSpPr>
          <p:nvPr>
            <p:ph type="sldNum" sz="quarter" idx="15"/>
          </p:nvPr>
        </p:nvSpPr>
        <p:spPr/>
        <p:txBody>
          <a:bodyPr/>
          <a:lstStyle/>
          <a:p>
            <a:fld id="{DB8CC512-E278-453B-8181-6521DC28A47C}" type="slidenum">
              <a:rPr lang="en-US" smtClean="0"/>
              <a:pPr/>
              <a:t>48</a:t>
            </a:fld>
            <a:endParaRPr lang="en-US" dirty="0"/>
          </a:p>
        </p:txBody>
      </p:sp>
    </p:spTree>
    <p:extLst>
      <p:ext uri="{BB962C8B-B14F-4D97-AF65-F5344CB8AC3E}">
        <p14:creationId xmlns:p14="http://schemas.microsoft.com/office/powerpoint/2010/main" val="39193313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2299" y="305801"/>
            <a:ext cx="6168694" cy="675819"/>
          </a:xfrm>
        </p:spPr>
        <p:txBody>
          <a:bodyPr/>
          <a:lstStyle/>
          <a:p>
            <a:pPr lvl="0"/>
            <a:r>
              <a:rPr lang="en-US" sz="2400" dirty="0">
                <a:solidFill>
                  <a:prstClr val="black">
                    <a:lumMod val="65000"/>
                    <a:lumOff val="35000"/>
                  </a:prstClr>
                </a:solidFill>
              </a:rPr>
              <a:t>FY17 summary of proposed changes – </a:t>
            </a:r>
            <a:r>
              <a:rPr lang="en-US" sz="2400" dirty="0" smtClean="0">
                <a:solidFill>
                  <a:prstClr val="black">
                    <a:lumMod val="65000"/>
                    <a:lumOff val="35000"/>
                  </a:prstClr>
                </a:solidFill>
              </a:rPr>
              <a:t>Direct Install</a:t>
            </a:r>
            <a:endParaRPr lang="en-US" sz="2400" dirty="0">
              <a:solidFill>
                <a:prstClr val="black">
                  <a:lumMod val="65000"/>
                  <a:lumOff val="35000"/>
                </a:prstClr>
              </a:solidFill>
            </a:endParaRPr>
          </a:p>
        </p:txBody>
      </p:sp>
      <p:sp>
        <p:nvSpPr>
          <p:cNvPr id="3" name="Text Placeholder 2"/>
          <p:cNvSpPr>
            <a:spLocks noGrp="1"/>
          </p:cNvSpPr>
          <p:nvPr>
            <p:ph type="body" sz="quarter" idx="13"/>
          </p:nvPr>
        </p:nvSpPr>
        <p:spPr>
          <a:xfrm>
            <a:off x="425014" y="1592317"/>
            <a:ext cx="8277552" cy="4732283"/>
          </a:xfrm>
        </p:spPr>
        <p:txBody>
          <a:bodyPr/>
          <a:lstStyle/>
          <a:p>
            <a:pPr marL="0" lvl="0" indent="0">
              <a:buNone/>
            </a:pPr>
            <a:r>
              <a:rPr lang="en-US" sz="2400" dirty="0" smtClean="0"/>
              <a:t>Direct Install</a:t>
            </a:r>
          </a:p>
          <a:p>
            <a:pPr lvl="0"/>
            <a:r>
              <a:rPr lang="en-US" sz="2000" dirty="0" smtClean="0"/>
              <a:t>Requests </a:t>
            </a:r>
            <a:r>
              <a:rPr lang="en-US" sz="2000" dirty="0"/>
              <a:t>for </a:t>
            </a:r>
            <a:r>
              <a:rPr lang="en-US" sz="2000" dirty="0" smtClean="0"/>
              <a:t>Proposal </a:t>
            </a:r>
            <a:r>
              <a:rPr lang="en-US" sz="2000" dirty="0"/>
              <a:t>(</a:t>
            </a:r>
            <a:r>
              <a:rPr lang="en-US" sz="2000" dirty="0" smtClean="0"/>
              <a:t>RFP) issued to </a:t>
            </a:r>
            <a:r>
              <a:rPr lang="en-US" sz="2000" dirty="0"/>
              <a:t>obtain updated program pricing for all labor and </a:t>
            </a:r>
            <a:r>
              <a:rPr lang="en-US" sz="2000" dirty="0" smtClean="0"/>
              <a:t>materials</a:t>
            </a:r>
            <a:endParaRPr lang="en-US" sz="2000" dirty="0"/>
          </a:p>
          <a:p>
            <a:pPr lvl="0"/>
            <a:r>
              <a:rPr lang="en-US" sz="2000" dirty="0" smtClean="0"/>
              <a:t>All </a:t>
            </a:r>
            <a:r>
              <a:rPr lang="en-US" sz="2000" dirty="0"/>
              <a:t>material vendors and installation contractors (referred to as Participating Contractors) will be selected via an open and competitive bidding </a:t>
            </a:r>
            <a:r>
              <a:rPr lang="en-US" sz="2000" dirty="0" smtClean="0"/>
              <a:t>process</a:t>
            </a:r>
            <a:endParaRPr lang="en-US" sz="2000" dirty="0"/>
          </a:p>
          <a:p>
            <a:r>
              <a:rPr lang="en-US" sz="2000" dirty="0"/>
              <a:t>Allow customers to use their own contractor - If an applicant wishes to utilize their own contractor, that contractor must meet the </a:t>
            </a:r>
            <a:r>
              <a:rPr lang="en-US" sz="2000" dirty="0" smtClean="0"/>
              <a:t>program </a:t>
            </a:r>
            <a:r>
              <a:rPr lang="en-US" sz="2000" dirty="0"/>
              <a:t>requirements, agree to the established pricing and complete </a:t>
            </a:r>
            <a:r>
              <a:rPr lang="en-US" sz="2000" dirty="0" smtClean="0"/>
              <a:t>training</a:t>
            </a:r>
          </a:p>
        </p:txBody>
      </p:sp>
      <p:sp>
        <p:nvSpPr>
          <p:cNvPr id="6" name="Slide Number Placeholder 5"/>
          <p:cNvSpPr>
            <a:spLocks noGrp="1"/>
          </p:cNvSpPr>
          <p:nvPr>
            <p:ph type="sldNum" sz="quarter" idx="15"/>
          </p:nvPr>
        </p:nvSpPr>
        <p:spPr/>
        <p:txBody>
          <a:bodyPr/>
          <a:lstStyle/>
          <a:p>
            <a:fld id="{DB8CC512-E278-453B-8181-6521DC28A47C}" type="slidenum">
              <a:rPr lang="en-US" smtClean="0"/>
              <a:pPr/>
              <a:t>49</a:t>
            </a:fld>
            <a:endParaRPr lang="en-US" dirty="0"/>
          </a:p>
        </p:txBody>
      </p:sp>
    </p:spTree>
    <p:extLst>
      <p:ext uri="{BB962C8B-B14F-4D97-AF65-F5344CB8AC3E}">
        <p14:creationId xmlns:p14="http://schemas.microsoft.com/office/powerpoint/2010/main" val="2136397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 </a:t>
            </a:r>
            <a:endParaRPr lang="en-US" dirty="0"/>
          </a:p>
        </p:txBody>
      </p:sp>
      <p:sp>
        <p:nvSpPr>
          <p:cNvPr id="3" name="Text Placeholder 2"/>
          <p:cNvSpPr>
            <a:spLocks noGrp="1"/>
          </p:cNvSpPr>
          <p:nvPr>
            <p:ph type="body" sz="quarter" idx="11"/>
          </p:nvPr>
        </p:nvSpPr>
        <p:spPr/>
        <p:txBody>
          <a:bodyPr/>
          <a:lstStyle/>
          <a:p>
            <a:r>
              <a:rPr lang="en-US" sz="2400" dirty="0" smtClean="0"/>
              <a:t>Fy17 proposed budget</a:t>
            </a:r>
            <a:endParaRPr lang="en-US" sz="2400" dirty="0"/>
          </a:p>
        </p:txBody>
      </p:sp>
      <p:sp>
        <p:nvSpPr>
          <p:cNvPr id="4" name="Slide Number Placeholder 3"/>
          <p:cNvSpPr>
            <a:spLocks noGrp="1"/>
          </p:cNvSpPr>
          <p:nvPr>
            <p:ph type="sldNum" sz="quarter" idx="12"/>
          </p:nvPr>
        </p:nvSpPr>
        <p:spPr/>
        <p:txBody>
          <a:bodyPr/>
          <a:lstStyle/>
          <a:p>
            <a:fld id="{DB8CC512-E278-453B-8181-6521DC28A47C}"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1405288" y="1158152"/>
            <a:ext cx="5882290" cy="5097392"/>
          </a:xfrm>
          <a:prstGeom prst="rect">
            <a:avLst/>
          </a:prstGeom>
        </p:spPr>
      </p:pic>
    </p:spTree>
    <p:extLst>
      <p:ext uri="{BB962C8B-B14F-4D97-AF65-F5344CB8AC3E}">
        <p14:creationId xmlns:p14="http://schemas.microsoft.com/office/powerpoint/2010/main" val="2476391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32106" y="296648"/>
            <a:ext cx="6168694" cy="675819"/>
          </a:xfrm>
        </p:spPr>
        <p:txBody>
          <a:bodyPr/>
          <a:lstStyle/>
          <a:p>
            <a:pPr lvl="0"/>
            <a:r>
              <a:rPr lang="en-US" sz="2400" dirty="0">
                <a:solidFill>
                  <a:prstClr val="black">
                    <a:lumMod val="65000"/>
                    <a:lumOff val="35000"/>
                  </a:prstClr>
                </a:solidFill>
              </a:rPr>
              <a:t>FY17 summary of proposed changes – Direct Install</a:t>
            </a:r>
          </a:p>
          <a:p>
            <a:endParaRPr lang="en-US" dirty="0"/>
          </a:p>
        </p:txBody>
      </p:sp>
      <p:sp>
        <p:nvSpPr>
          <p:cNvPr id="3" name="Text Placeholder 2"/>
          <p:cNvSpPr>
            <a:spLocks noGrp="1"/>
          </p:cNvSpPr>
          <p:nvPr>
            <p:ph type="body" sz="quarter" idx="13"/>
          </p:nvPr>
        </p:nvSpPr>
        <p:spPr/>
        <p:txBody>
          <a:bodyPr/>
          <a:lstStyle/>
          <a:p>
            <a:pPr marL="0" indent="0">
              <a:buNone/>
            </a:pPr>
            <a:r>
              <a:rPr lang="en-US" sz="2400" dirty="0" smtClean="0"/>
              <a:t>Direct Install RFP Schedule</a:t>
            </a:r>
          </a:p>
          <a:p>
            <a:r>
              <a:rPr lang="en-US" sz="2000" dirty="0" smtClean="0"/>
              <a:t>June 1 – Intent to Bid submission deadline</a:t>
            </a:r>
          </a:p>
          <a:p>
            <a:r>
              <a:rPr lang="en-US" sz="2000" dirty="0" smtClean="0"/>
              <a:t>June 6 – Questions due to TRC</a:t>
            </a:r>
          </a:p>
          <a:p>
            <a:r>
              <a:rPr lang="en-US" sz="2000" dirty="0" smtClean="0"/>
              <a:t>June 17 – Proposals due to TRC</a:t>
            </a:r>
          </a:p>
          <a:p>
            <a:r>
              <a:rPr lang="en-US" sz="2000" dirty="0" smtClean="0"/>
              <a:t>On or about June 30 – Negotiation of program pricing with selected bidders</a:t>
            </a:r>
          </a:p>
          <a:p>
            <a:r>
              <a:rPr lang="en-US" sz="2000" dirty="0" smtClean="0"/>
              <a:t>On or about July 15 – Complete negotiations and contractor services agreements executed</a:t>
            </a:r>
            <a:endParaRPr lang="en-US" sz="2000" dirty="0"/>
          </a:p>
        </p:txBody>
      </p:sp>
      <p:sp>
        <p:nvSpPr>
          <p:cNvPr id="4" name="Slide Number Placeholder 3"/>
          <p:cNvSpPr>
            <a:spLocks noGrp="1"/>
          </p:cNvSpPr>
          <p:nvPr>
            <p:ph type="sldNum" sz="quarter" idx="15"/>
          </p:nvPr>
        </p:nvSpPr>
        <p:spPr/>
        <p:txBody>
          <a:bodyPr/>
          <a:lstStyle/>
          <a:p>
            <a:fld id="{DB8CC512-E278-453B-8181-6521DC28A47C}" type="slidenum">
              <a:rPr lang="en-US" smtClean="0"/>
              <a:pPr/>
              <a:t>50</a:t>
            </a:fld>
            <a:endParaRPr lang="en-US" dirty="0"/>
          </a:p>
        </p:txBody>
      </p:sp>
    </p:spTree>
    <p:extLst>
      <p:ext uri="{BB962C8B-B14F-4D97-AF65-F5344CB8AC3E}">
        <p14:creationId xmlns:p14="http://schemas.microsoft.com/office/powerpoint/2010/main" val="355275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120202" y="2473663"/>
            <a:ext cx="4873451" cy="569791"/>
          </a:xfrm>
        </p:spPr>
        <p:txBody>
          <a:bodyPr/>
          <a:lstStyle/>
          <a:p>
            <a:r>
              <a:rPr lang="en-US" dirty="0" smtClean="0"/>
              <a:t>Visit: NJCleanEnergy.com</a:t>
            </a:r>
            <a:endParaRPr lang="en-US" dirty="0"/>
          </a:p>
        </p:txBody>
      </p:sp>
      <p:sp>
        <p:nvSpPr>
          <p:cNvPr id="3" name="Text Placeholder 2"/>
          <p:cNvSpPr>
            <a:spLocks noGrp="1"/>
          </p:cNvSpPr>
          <p:nvPr>
            <p:ph type="body" sz="quarter" idx="14"/>
          </p:nvPr>
        </p:nvSpPr>
        <p:spPr>
          <a:xfrm>
            <a:off x="2603881" y="3293763"/>
            <a:ext cx="4681182" cy="569791"/>
          </a:xfrm>
        </p:spPr>
        <p:txBody>
          <a:bodyPr/>
          <a:lstStyle/>
          <a:p>
            <a:r>
              <a:rPr lang="en-US" dirty="0" smtClean="0"/>
              <a:t>Call:  866-NJSMART</a:t>
            </a:r>
            <a:endParaRPr lang="en-US" dirty="0"/>
          </a:p>
        </p:txBody>
      </p:sp>
      <p:sp>
        <p:nvSpPr>
          <p:cNvPr id="4" name="Text Placeholder 3"/>
          <p:cNvSpPr>
            <a:spLocks noGrp="1"/>
          </p:cNvSpPr>
          <p:nvPr>
            <p:ph type="body" sz="quarter" idx="16"/>
          </p:nvPr>
        </p:nvSpPr>
        <p:spPr>
          <a:xfrm>
            <a:off x="331597" y="4115959"/>
            <a:ext cx="8826052" cy="569791"/>
          </a:xfrm>
        </p:spPr>
        <p:txBody>
          <a:bodyPr/>
          <a:lstStyle/>
          <a:p>
            <a:r>
              <a:rPr lang="en-US" dirty="0" smtClean="0"/>
              <a:t>Stay Informed:  NJCleanEnergy.com/NEWSLETTER</a:t>
            </a:r>
            <a:endParaRPr lang="en-US" dirty="0"/>
          </a:p>
        </p:txBody>
      </p:sp>
      <p:sp>
        <p:nvSpPr>
          <p:cNvPr id="5" name="TextBox 4"/>
          <p:cNvSpPr txBox="1"/>
          <p:nvPr/>
        </p:nvSpPr>
        <p:spPr>
          <a:xfrm>
            <a:off x="1979526" y="1510334"/>
            <a:ext cx="6571622" cy="646331"/>
          </a:xfrm>
          <a:prstGeom prst="rect">
            <a:avLst/>
          </a:prstGeom>
          <a:noFill/>
        </p:spPr>
        <p:txBody>
          <a:bodyPr wrap="square" rtlCol="0">
            <a:spAutoFit/>
          </a:bodyPr>
          <a:lstStyle/>
          <a:p>
            <a:r>
              <a:rPr lang="en-US" sz="3600" dirty="0" smtClean="0"/>
              <a:t>FOR MORE INFORMATION</a:t>
            </a:r>
            <a:endParaRPr lang="en-US" sz="3600" dirty="0"/>
          </a:p>
        </p:txBody>
      </p:sp>
      <p:sp>
        <p:nvSpPr>
          <p:cNvPr id="8" name="Slide Number Placeholder 7"/>
          <p:cNvSpPr>
            <a:spLocks noGrp="1"/>
          </p:cNvSpPr>
          <p:nvPr>
            <p:ph type="sldNum" sz="quarter" idx="17"/>
          </p:nvPr>
        </p:nvSpPr>
        <p:spPr/>
        <p:txBody>
          <a:bodyPr/>
          <a:lstStyle/>
          <a:p>
            <a:fld id="{26E44256-65CB-4B15-8665-198FC682ABA3}" type="slidenum">
              <a:rPr lang="en-US" smtClean="0"/>
              <a:pPr/>
              <a:t>51</a:t>
            </a:fld>
            <a:endParaRPr lang="en-US" dirty="0"/>
          </a:p>
        </p:txBody>
      </p:sp>
    </p:spTree>
    <p:extLst>
      <p:ext uri="{BB962C8B-B14F-4D97-AF65-F5344CB8AC3E}">
        <p14:creationId xmlns:p14="http://schemas.microsoft.com/office/powerpoint/2010/main" val="645115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US" dirty="0" smtClean="0"/>
              <a:t>Strategic Plan</a:t>
            </a:r>
          </a:p>
          <a:p>
            <a:pPr marL="1200150" lvl="1" indent="-457200"/>
            <a:r>
              <a:rPr lang="en-US" dirty="0" smtClean="0"/>
              <a:t>Short-term Changes</a:t>
            </a:r>
          </a:p>
          <a:p>
            <a:pPr marL="1600200" lvl="2" indent="-457200"/>
            <a:r>
              <a:rPr lang="en-US" dirty="0" smtClean="0"/>
              <a:t>Multifamily</a:t>
            </a:r>
          </a:p>
          <a:p>
            <a:pPr marL="1600200" lvl="2" indent="-457200"/>
            <a:r>
              <a:rPr lang="en-US" dirty="0" smtClean="0"/>
              <a:t>Combined Heat &amp; Power</a:t>
            </a:r>
          </a:p>
          <a:p>
            <a:pPr marL="1200150" lvl="1" indent="-457200"/>
            <a:r>
              <a:rPr lang="en-US" dirty="0" smtClean="0"/>
              <a:t>Longer-term Changes</a:t>
            </a:r>
            <a:br>
              <a:rPr lang="en-US" dirty="0" smtClean="0"/>
            </a:br>
            <a:endParaRPr lang="en-US" dirty="0" smtClean="0"/>
          </a:p>
          <a:p>
            <a:endParaRPr lang="en-US" dirty="0"/>
          </a:p>
        </p:txBody>
      </p:sp>
      <p:sp>
        <p:nvSpPr>
          <p:cNvPr id="3" name="Text Placeholder 2"/>
          <p:cNvSpPr>
            <a:spLocks noGrp="1"/>
          </p:cNvSpPr>
          <p:nvPr>
            <p:ph type="body" sz="quarter" idx="11"/>
          </p:nvPr>
        </p:nvSpPr>
        <p:spPr/>
        <p:txBody>
          <a:bodyPr/>
          <a:lstStyle/>
          <a:p>
            <a:pPr lvl="0"/>
            <a:r>
              <a:rPr lang="en-US" sz="2400" dirty="0">
                <a:solidFill>
                  <a:prstClr val="black">
                    <a:lumMod val="65000"/>
                    <a:lumOff val="35000"/>
                  </a:prstClr>
                </a:solidFill>
              </a:rPr>
              <a:t>FY17 Summary of proposed changes</a:t>
            </a:r>
          </a:p>
          <a:p>
            <a:endParaRPr lang="en-US" dirty="0"/>
          </a:p>
        </p:txBody>
      </p:sp>
      <p:sp>
        <p:nvSpPr>
          <p:cNvPr id="6" name="Slide Number Placeholder 5"/>
          <p:cNvSpPr>
            <a:spLocks noGrp="1"/>
          </p:cNvSpPr>
          <p:nvPr>
            <p:ph type="sldNum" sz="quarter" idx="12"/>
          </p:nvPr>
        </p:nvSpPr>
        <p:spPr/>
        <p:txBody>
          <a:bodyPr/>
          <a:lstStyle/>
          <a:p>
            <a:fld id="{DB8CC512-E278-453B-8181-6521DC28A47C}" type="slidenum">
              <a:rPr lang="en-US" smtClean="0"/>
              <a:pPr/>
              <a:t>6</a:t>
            </a:fld>
            <a:endParaRPr lang="en-US" dirty="0"/>
          </a:p>
        </p:txBody>
      </p:sp>
    </p:spTree>
    <p:extLst>
      <p:ext uri="{BB962C8B-B14F-4D97-AF65-F5344CB8AC3E}">
        <p14:creationId xmlns:p14="http://schemas.microsoft.com/office/powerpoint/2010/main" val="1904255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225832"/>
            <a:ext cx="8229600" cy="4557713"/>
          </a:xfrm>
        </p:spPr>
        <p:txBody>
          <a:bodyPr/>
          <a:lstStyle/>
          <a:p>
            <a:r>
              <a:rPr lang="en-US" sz="2000" dirty="0" smtClean="0"/>
              <a:t>Multi-family</a:t>
            </a:r>
          </a:p>
          <a:p>
            <a:pPr marL="457200" indent="-457200">
              <a:buFont typeface="Arial" panose="020B0604020202020204" pitchFamily="34" charset="0"/>
              <a:buChar char="•"/>
            </a:pPr>
            <a:r>
              <a:rPr lang="en-US" sz="2000" dirty="0" smtClean="0"/>
              <a:t>Develop a single multi-family program that serves all customer sectors</a:t>
            </a:r>
          </a:p>
          <a:p>
            <a:r>
              <a:rPr lang="en-US" sz="2000" dirty="0" smtClean="0"/>
              <a:t>Direct Install</a:t>
            </a:r>
          </a:p>
          <a:p>
            <a:pPr marL="457200" indent="-457200">
              <a:buFont typeface="Arial" panose="020B0604020202020204" pitchFamily="34" charset="0"/>
              <a:buChar char="•"/>
            </a:pPr>
            <a:r>
              <a:rPr lang="en-US" sz="2000" dirty="0" smtClean="0"/>
              <a:t>Develop a Direct Install financing component</a:t>
            </a:r>
          </a:p>
          <a:p>
            <a:r>
              <a:rPr lang="en-US" sz="2000" dirty="0" smtClean="0"/>
              <a:t>Customer-Tailored </a:t>
            </a:r>
            <a:r>
              <a:rPr lang="en-US" sz="2000" dirty="0"/>
              <a:t>C&amp;I Energy Efficiency </a:t>
            </a:r>
            <a:r>
              <a:rPr lang="en-US" sz="2000" dirty="0" smtClean="0"/>
              <a:t>Pilot</a:t>
            </a:r>
          </a:p>
          <a:p>
            <a:pPr marL="457200" indent="-457200">
              <a:buFont typeface="Arial" panose="020B0604020202020204" pitchFamily="34" charset="0"/>
              <a:buChar char="•"/>
            </a:pPr>
            <a:r>
              <a:rPr lang="en-US" sz="2000" dirty="0" smtClean="0"/>
              <a:t>Program </a:t>
            </a:r>
            <a:r>
              <a:rPr lang="en-US" sz="2000" dirty="0"/>
              <a:t>intent is to better serve customers whose usage is too large for Direct Install but do not qualify for Large Energy Users </a:t>
            </a:r>
            <a:r>
              <a:rPr lang="en-US" sz="2000" dirty="0" smtClean="0"/>
              <a:t>Program.  AEG </a:t>
            </a:r>
            <a:r>
              <a:rPr lang="en-US" sz="2000" dirty="0"/>
              <a:t>Team will evaluate opportunities </a:t>
            </a:r>
            <a:r>
              <a:rPr lang="en-US" sz="2000" dirty="0" smtClean="0"/>
              <a:t>to:</a:t>
            </a:r>
          </a:p>
          <a:p>
            <a:pPr marL="1200150" lvl="1" indent="-457200"/>
            <a:r>
              <a:rPr lang="en-US" sz="2000" dirty="0" smtClean="0"/>
              <a:t>Remove </a:t>
            </a:r>
            <a:r>
              <a:rPr lang="en-US" sz="2000" dirty="0"/>
              <a:t>existing program participation </a:t>
            </a:r>
            <a:r>
              <a:rPr lang="en-US" sz="2000" dirty="0" smtClean="0"/>
              <a:t>barriers</a:t>
            </a:r>
          </a:p>
          <a:p>
            <a:pPr marL="1200150" lvl="1" indent="-457200"/>
            <a:r>
              <a:rPr lang="en-US" sz="2000" dirty="0" smtClean="0"/>
              <a:t>Employ </a:t>
            </a:r>
            <a:r>
              <a:rPr lang="en-US" sz="2000" dirty="0"/>
              <a:t>direct customer Account </a:t>
            </a:r>
            <a:r>
              <a:rPr lang="en-US" sz="2000" dirty="0" smtClean="0"/>
              <a:t>Management</a:t>
            </a:r>
          </a:p>
          <a:p>
            <a:pPr marL="1200150" lvl="1" indent="-457200"/>
            <a:r>
              <a:rPr lang="en-US" sz="2000" dirty="0" smtClean="0"/>
              <a:t>Design </a:t>
            </a:r>
            <a:r>
              <a:rPr lang="en-US" sz="2000" dirty="0"/>
              <a:t>a streamlined yet flexible </a:t>
            </a:r>
            <a:r>
              <a:rPr lang="en-US" sz="2000" dirty="0" smtClean="0"/>
              <a:t>process </a:t>
            </a:r>
            <a:r>
              <a:rPr lang="en-US" sz="2000" dirty="0"/>
              <a:t>and incentive </a:t>
            </a:r>
            <a:r>
              <a:rPr lang="en-US" sz="2000" dirty="0" smtClean="0"/>
              <a:t>structure</a:t>
            </a:r>
          </a:p>
          <a:p>
            <a:pPr marL="457200" indent="-457200">
              <a:buFont typeface="Arial" panose="020B0604020202020204" pitchFamily="34" charset="0"/>
              <a:buChar char="•"/>
            </a:pPr>
            <a:r>
              <a:rPr lang="en-US" sz="2000" dirty="0" smtClean="0"/>
              <a:t>Learned </a:t>
            </a:r>
            <a:r>
              <a:rPr lang="en-US" sz="2000" dirty="0"/>
              <a:t>lessons and data collected will be utilized for FY18 - FY21 strategic C&amp;I program models </a:t>
            </a:r>
          </a:p>
        </p:txBody>
      </p:sp>
      <p:sp>
        <p:nvSpPr>
          <p:cNvPr id="3" name="Text Placeholder 2"/>
          <p:cNvSpPr>
            <a:spLocks noGrp="1"/>
          </p:cNvSpPr>
          <p:nvPr>
            <p:ph type="body" sz="quarter" idx="11"/>
          </p:nvPr>
        </p:nvSpPr>
        <p:spPr>
          <a:xfrm>
            <a:off x="250213" y="323808"/>
            <a:ext cx="6105632" cy="675819"/>
          </a:xfrm>
        </p:spPr>
        <p:txBody>
          <a:bodyPr/>
          <a:lstStyle/>
          <a:p>
            <a:r>
              <a:rPr lang="en-US" sz="2400" dirty="0" smtClean="0"/>
              <a:t>New Program Components under development</a:t>
            </a:r>
            <a:endParaRPr lang="en-US" sz="2400" dirty="0"/>
          </a:p>
        </p:txBody>
      </p:sp>
      <p:sp>
        <p:nvSpPr>
          <p:cNvPr id="4" name="Slide Number Placeholder 3"/>
          <p:cNvSpPr>
            <a:spLocks noGrp="1"/>
          </p:cNvSpPr>
          <p:nvPr>
            <p:ph type="sldNum" sz="quarter" idx="12"/>
          </p:nvPr>
        </p:nvSpPr>
        <p:spPr/>
        <p:txBody>
          <a:bodyPr/>
          <a:lstStyle/>
          <a:p>
            <a:fld id="{DB8CC512-E278-453B-8181-6521DC28A47C}" type="slidenum">
              <a:rPr lang="en-US" smtClean="0"/>
              <a:pPr/>
              <a:t>7</a:t>
            </a:fld>
            <a:endParaRPr lang="en-US" dirty="0"/>
          </a:p>
        </p:txBody>
      </p:sp>
    </p:spTree>
    <p:extLst>
      <p:ext uri="{BB962C8B-B14F-4D97-AF65-F5344CB8AC3E}">
        <p14:creationId xmlns:p14="http://schemas.microsoft.com/office/powerpoint/2010/main" val="321835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9270" y="396236"/>
            <a:ext cx="6400800" cy="675819"/>
          </a:xfrm>
        </p:spPr>
        <p:txBody>
          <a:bodyPr/>
          <a:lstStyle/>
          <a:p>
            <a:r>
              <a:rPr lang="en-US" sz="3200" dirty="0" smtClean="0"/>
              <a:t>Enhanced outreach plan</a:t>
            </a:r>
            <a:endParaRPr lang="en-US" sz="3200" dirty="0"/>
          </a:p>
        </p:txBody>
      </p:sp>
      <p:sp>
        <p:nvSpPr>
          <p:cNvPr id="3" name="Text Placeholder 2"/>
          <p:cNvSpPr>
            <a:spLocks noGrp="1"/>
          </p:cNvSpPr>
          <p:nvPr>
            <p:ph type="body" sz="quarter" idx="13"/>
          </p:nvPr>
        </p:nvSpPr>
        <p:spPr/>
        <p:txBody>
          <a:bodyPr/>
          <a:lstStyle/>
          <a:p>
            <a:r>
              <a:rPr lang="en-US" sz="2000" dirty="0" smtClean="0"/>
              <a:t>Enhanced Outreach Plan Summary</a:t>
            </a:r>
          </a:p>
          <a:p>
            <a:pPr lvl="1"/>
            <a:r>
              <a:rPr lang="en-US" sz="1600" dirty="0" smtClean="0"/>
              <a:t>Improve </a:t>
            </a:r>
            <a:r>
              <a:rPr lang="en-US" sz="1600" dirty="0"/>
              <a:t>NJCEP participation throughout the State by building off “best in class” experience and </a:t>
            </a:r>
            <a:r>
              <a:rPr lang="en-US" sz="1600" dirty="0" smtClean="0"/>
              <a:t>expertise</a:t>
            </a:r>
          </a:p>
          <a:p>
            <a:pPr lvl="1"/>
            <a:r>
              <a:rPr lang="en-US" sz="1600" dirty="0" smtClean="0"/>
              <a:t>Incorporates recommendations </a:t>
            </a:r>
            <a:r>
              <a:rPr lang="en-US" sz="1600" dirty="0"/>
              <a:t>from the Process Evaluation Study completed by </a:t>
            </a:r>
            <a:r>
              <a:rPr lang="en-US" sz="1600" dirty="0" smtClean="0"/>
              <a:t>ERS</a:t>
            </a:r>
          </a:p>
          <a:p>
            <a:pPr lvl="1"/>
            <a:r>
              <a:rPr lang="en-US" sz="1600" dirty="0" smtClean="0"/>
              <a:t>Implement reasonable and solid structure with flexibility </a:t>
            </a:r>
            <a:r>
              <a:rPr lang="en-US" sz="1600" dirty="0"/>
              <a:t>as individual programs evolve </a:t>
            </a:r>
            <a:endParaRPr lang="en-US" sz="1600" dirty="0" smtClean="0"/>
          </a:p>
          <a:p>
            <a:pPr lvl="1"/>
            <a:r>
              <a:rPr lang="en-US" sz="1600" dirty="0" smtClean="0"/>
              <a:t>Maximize energy efficiency program participation through outbound communications</a:t>
            </a:r>
          </a:p>
          <a:p>
            <a:pPr lvl="0"/>
            <a:r>
              <a:rPr lang="en-US" sz="2000" dirty="0">
                <a:solidFill>
                  <a:prstClr val="black">
                    <a:lumMod val="65000"/>
                    <a:lumOff val="35000"/>
                  </a:prstClr>
                </a:solidFill>
              </a:rPr>
              <a:t>Program-wide themes and outreach</a:t>
            </a:r>
          </a:p>
          <a:p>
            <a:pPr lvl="1"/>
            <a:r>
              <a:rPr lang="en-US" sz="1600" dirty="0">
                <a:solidFill>
                  <a:prstClr val="black">
                    <a:lumMod val="65000"/>
                    <a:lumOff val="35000"/>
                  </a:prstClr>
                </a:solidFill>
              </a:rPr>
              <a:t>Account Management Outreach</a:t>
            </a:r>
          </a:p>
          <a:p>
            <a:pPr lvl="2"/>
            <a:r>
              <a:rPr lang="en-US" sz="1200" dirty="0">
                <a:solidFill>
                  <a:prstClr val="black">
                    <a:lumMod val="65000"/>
                    <a:lumOff val="35000"/>
                  </a:prstClr>
                </a:solidFill>
              </a:rPr>
              <a:t>Distributed geographically and cross trained on all NJCEP programs </a:t>
            </a:r>
          </a:p>
          <a:p>
            <a:pPr lvl="1"/>
            <a:r>
              <a:rPr lang="en-US" sz="1600" dirty="0">
                <a:solidFill>
                  <a:prstClr val="black">
                    <a:lumMod val="65000"/>
                    <a:lumOff val="35000"/>
                  </a:prstClr>
                </a:solidFill>
              </a:rPr>
              <a:t>Coordination and Planning with BPU Ombudsman's Office and Office of State Energy Services</a:t>
            </a:r>
          </a:p>
          <a:p>
            <a:pPr lvl="1"/>
            <a:r>
              <a:rPr lang="en-US" sz="1600" dirty="0">
                <a:solidFill>
                  <a:prstClr val="black">
                    <a:lumMod val="65000"/>
                    <a:lumOff val="35000"/>
                  </a:prstClr>
                </a:solidFill>
              </a:rPr>
              <a:t>Enhanced Coordination with Sustainable Jersey </a:t>
            </a:r>
          </a:p>
          <a:p>
            <a:pPr lvl="1"/>
            <a:r>
              <a:rPr lang="en-US" sz="1600" dirty="0">
                <a:solidFill>
                  <a:prstClr val="black">
                    <a:lumMod val="65000"/>
                    <a:lumOff val="35000"/>
                  </a:prstClr>
                </a:solidFill>
              </a:rPr>
              <a:t>Enhanced Coordination with Utilities</a:t>
            </a:r>
          </a:p>
          <a:p>
            <a:pPr lvl="1"/>
            <a:r>
              <a:rPr lang="en-US" sz="1600" dirty="0">
                <a:solidFill>
                  <a:prstClr val="black">
                    <a:lumMod val="65000"/>
                    <a:lumOff val="35000"/>
                  </a:prstClr>
                </a:solidFill>
              </a:rPr>
              <a:t>NJIT Clean Energy Learning Center </a:t>
            </a:r>
            <a:r>
              <a:rPr lang="en-US" sz="1600" dirty="0" smtClean="0">
                <a:solidFill>
                  <a:prstClr val="black">
                    <a:lumMod val="65000"/>
                    <a:lumOff val="35000"/>
                  </a:prstClr>
                </a:solidFill>
              </a:rPr>
              <a:t>Coordination</a:t>
            </a:r>
            <a:endParaRPr lang="en-US" sz="1600" dirty="0" smtClean="0"/>
          </a:p>
        </p:txBody>
      </p:sp>
      <p:sp>
        <p:nvSpPr>
          <p:cNvPr id="6" name="Slide Number Placeholder 5"/>
          <p:cNvSpPr>
            <a:spLocks noGrp="1"/>
          </p:cNvSpPr>
          <p:nvPr>
            <p:ph type="sldNum" sz="quarter" idx="15"/>
          </p:nvPr>
        </p:nvSpPr>
        <p:spPr/>
        <p:txBody>
          <a:bodyPr/>
          <a:lstStyle/>
          <a:p>
            <a:fld id="{DB8CC512-E278-453B-8181-6521DC28A47C}" type="slidenum">
              <a:rPr lang="en-US" smtClean="0"/>
              <a:pPr/>
              <a:t>8</a:t>
            </a:fld>
            <a:endParaRPr lang="en-US" dirty="0"/>
          </a:p>
        </p:txBody>
      </p:sp>
    </p:spTree>
    <p:extLst>
      <p:ext uri="{BB962C8B-B14F-4D97-AF65-F5344CB8AC3E}">
        <p14:creationId xmlns:p14="http://schemas.microsoft.com/office/powerpoint/2010/main" val="93015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9270" y="396236"/>
            <a:ext cx="6400800" cy="675819"/>
          </a:xfrm>
        </p:spPr>
        <p:txBody>
          <a:bodyPr/>
          <a:lstStyle/>
          <a:p>
            <a:r>
              <a:rPr lang="en-US" sz="3200" dirty="0" smtClean="0"/>
              <a:t>Enhanced outreach plan</a:t>
            </a:r>
            <a:endParaRPr lang="en-US" sz="3200" dirty="0"/>
          </a:p>
        </p:txBody>
      </p:sp>
      <p:sp>
        <p:nvSpPr>
          <p:cNvPr id="3" name="Text Placeholder 2"/>
          <p:cNvSpPr>
            <a:spLocks noGrp="1"/>
          </p:cNvSpPr>
          <p:nvPr>
            <p:ph type="body" sz="quarter" idx="13"/>
          </p:nvPr>
        </p:nvSpPr>
        <p:spPr/>
        <p:txBody>
          <a:bodyPr/>
          <a:lstStyle/>
          <a:p>
            <a:r>
              <a:rPr lang="en-US" sz="2000" dirty="0" smtClean="0"/>
              <a:t>Core </a:t>
            </a:r>
            <a:r>
              <a:rPr lang="en-US" sz="2000" dirty="0"/>
              <a:t>Program focuses on inbound communication to the Team from customers and </a:t>
            </a:r>
            <a:r>
              <a:rPr lang="en-US" sz="2000" dirty="0" smtClean="0"/>
              <a:t>Trade Allies</a:t>
            </a:r>
            <a:endParaRPr lang="en-US" sz="1600" dirty="0" smtClean="0"/>
          </a:p>
          <a:p>
            <a:r>
              <a:rPr lang="en-US" sz="2000" dirty="0" smtClean="0"/>
              <a:t>Key </a:t>
            </a:r>
            <a:r>
              <a:rPr lang="en-US" sz="2000" dirty="0"/>
              <a:t>to maximizing energy efficiency program participation is outbound communications through an Account Management team with daily ground level </a:t>
            </a:r>
            <a:r>
              <a:rPr lang="en-US" sz="2000" dirty="0" smtClean="0"/>
              <a:t>contact</a:t>
            </a:r>
          </a:p>
          <a:p>
            <a:r>
              <a:rPr lang="en-US" sz="2000" dirty="0" smtClean="0"/>
              <a:t>Account Managers</a:t>
            </a:r>
          </a:p>
          <a:p>
            <a:pPr lvl="1"/>
            <a:r>
              <a:rPr lang="en-US" sz="1600" dirty="0" smtClean="0"/>
              <a:t>Support </a:t>
            </a:r>
            <a:r>
              <a:rPr lang="en-US" sz="1600" dirty="0"/>
              <a:t>Commercial and Industrial (C&amp;I), Renewable and Residential </a:t>
            </a:r>
            <a:r>
              <a:rPr lang="en-US" sz="1600" dirty="0" smtClean="0"/>
              <a:t>programs</a:t>
            </a:r>
          </a:p>
          <a:p>
            <a:pPr lvl="1"/>
            <a:r>
              <a:rPr lang="en-US" sz="1600" dirty="0" smtClean="0"/>
              <a:t>Proactively </a:t>
            </a:r>
            <a:r>
              <a:rPr lang="en-US" sz="1600" dirty="0"/>
              <a:t>conduct person-to-person communication </a:t>
            </a:r>
            <a:r>
              <a:rPr lang="en-US" sz="1600" dirty="0" smtClean="0"/>
              <a:t>with potential </a:t>
            </a:r>
            <a:r>
              <a:rPr lang="en-US" sz="1600" dirty="0"/>
              <a:t>applicants and Trade Allies </a:t>
            </a:r>
            <a:r>
              <a:rPr lang="en-US" sz="1600" dirty="0" smtClean="0"/>
              <a:t>encouraging participation</a:t>
            </a:r>
          </a:p>
          <a:p>
            <a:pPr lvl="1"/>
            <a:r>
              <a:rPr lang="en-US" sz="1600" dirty="0" smtClean="0"/>
              <a:t>Being deployed </a:t>
            </a:r>
            <a:r>
              <a:rPr lang="en-US" sz="1600" dirty="0"/>
              <a:t>come from within the various energy efficient industries </a:t>
            </a:r>
            <a:endParaRPr lang="en-US" sz="1600" dirty="0" smtClean="0"/>
          </a:p>
          <a:p>
            <a:r>
              <a:rPr lang="en-US" sz="2000" dirty="0" smtClean="0"/>
              <a:t>Build </a:t>
            </a:r>
            <a:r>
              <a:rPr lang="en-US" sz="2000" dirty="0"/>
              <a:t>off of existing relationships with various organizations, large and small customers and Trade Allies to enhance outreach</a:t>
            </a:r>
            <a:endParaRPr lang="en-US" sz="2000" dirty="0" smtClean="0"/>
          </a:p>
        </p:txBody>
      </p:sp>
      <p:sp>
        <p:nvSpPr>
          <p:cNvPr id="6" name="Slide Number Placeholder 5"/>
          <p:cNvSpPr>
            <a:spLocks noGrp="1"/>
          </p:cNvSpPr>
          <p:nvPr>
            <p:ph type="sldNum" sz="quarter" idx="15"/>
          </p:nvPr>
        </p:nvSpPr>
        <p:spPr/>
        <p:txBody>
          <a:bodyPr/>
          <a:lstStyle/>
          <a:p>
            <a:fld id="{DB8CC512-E278-453B-8181-6521DC28A47C}" type="slidenum">
              <a:rPr lang="en-US" smtClean="0"/>
              <a:pPr/>
              <a:t>9</a:t>
            </a:fld>
            <a:endParaRPr lang="en-US" dirty="0"/>
          </a:p>
        </p:txBody>
      </p:sp>
    </p:spTree>
    <p:extLst>
      <p:ext uri="{BB962C8B-B14F-4D97-AF65-F5344CB8AC3E}">
        <p14:creationId xmlns:p14="http://schemas.microsoft.com/office/powerpoint/2010/main" val="1606107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NJCEP Presentation-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esentation/Program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Detai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NJCEP Presentation-Master Template</Template>
  <TotalTime>3025</TotalTime>
  <Words>4050</Words>
  <Application>Microsoft Office PowerPoint</Application>
  <PresentationFormat>On-screen Show (4:3)</PresentationFormat>
  <Paragraphs>531</Paragraphs>
  <Slides>51</Slides>
  <Notes>23</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51</vt:i4>
      </vt:variant>
    </vt:vector>
  </HeadingPairs>
  <TitlesOfParts>
    <vt:vector size="66" baseType="lpstr">
      <vt:lpstr>Arial Unicode MS</vt:lpstr>
      <vt:lpstr>ＭＳ Ｐゴシック</vt:lpstr>
      <vt:lpstr>Arial</vt:lpstr>
      <vt:lpstr>Calibri</vt:lpstr>
      <vt:lpstr>Calibri Light</vt:lpstr>
      <vt:lpstr>Courier New</vt:lpstr>
      <vt:lpstr>Georgia</vt:lpstr>
      <vt:lpstr>Lato Light</vt:lpstr>
      <vt:lpstr>Times New Roman</vt:lpstr>
      <vt:lpstr>Wingdings</vt:lpstr>
      <vt:lpstr>NJCEP Presentation-Master Template</vt:lpstr>
      <vt:lpstr>Presentation/Program overview</vt:lpstr>
      <vt:lpstr>Section Cover</vt:lpstr>
      <vt:lpstr>Section Details</vt:lpstr>
      <vt:lpstr>Final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Janja Lupse</dc:creator>
  <cp:lastModifiedBy>Wetzel, Linda</cp:lastModifiedBy>
  <cp:revision>102</cp:revision>
  <cp:lastPrinted>2016-05-04T21:04:37Z</cp:lastPrinted>
  <dcterms:created xsi:type="dcterms:W3CDTF">2016-04-29T16:40:33Z</dcterms:created>
  <dcterms:modified xsi:type="dcterms:W3CDTF">2016-06-13T15:43:47Z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