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98" r:id="rId1"/>
    <p:sldMasterId id="2147483672" r:id="rId2"/>
    <p:sldMasterId id="2147483710" r:id="rId3"/>
    <p:sldMasterId id="2147483733" r:id="rId4"/>
    <p:sldMasterId id="2147483720" r:id="rId5"/>
  </p:sldMasterIdLst>
  <p:notesMasterIdLst>
    <p:notesMasterId r:id="rId40"/>
  </p:notesMasterIdLst>
  <p:handoutMasterIdLst>
    <p:handoutMasterId r:id="rId41"/>
  </p:handoutMasterIdLst>
  <p:sldIdLst>
    <p:sldId id="256" r:id="rId6"/>
    <p:sldId id="364" r:id="rId7"/>
    <p:sldId id="363" r:id="rId8"/>
    <p:sldId id="352" r:id="rId9"/>
    <p:sldId id="362" r:id="rId10"/>
    <p:sldId id="351" r:id="rId11"/>
    <p:sldId id="361" r:id="rId12"/>
    <p:sldId id="347" r:id="rId13"/>
    <p:sldId id="365" r:id="rId14"/>
    <p:sldId id="353" r:id="rId15"/>
    <p:sldId id="360" r:id="rId16"/>
    <p:sldId id="350" r:id="rId17"/>
    <p:sldId id="359" r:id="rId18"/>
    <p:sldId id="345" r:id="rId19"/>
    <p:sldId id="354" r:id="rId20"/>
    <p:sldId id="355" r:id="rId21"/>
    <p:sldId id="356" r:id="rId22"/>
    <p:sldId id="367" r:id="rId23"/>
    <p:sldId id="368" r:id="rId24"/>
    <p:sldId id="369" r:id="rId25"/>
    <p:sldId id="370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84" r:id="rId34"/>
    <p:sldId id="380" r:id="rId35"/>
    <p:sldId id="381" r:id="rId36"/>
    <p:sldId id="382" r:id="rId37"/>
    <p:sldId id="383" r:id="rId38"/>
    <p:sldId id="327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n Lutz" initials="" lastIdx="2" clrIdx="0"/>
  <p:cmAuthor id="1" name="Erin Ramsden" initials="" lastIdx="3" clrIdx="1"/>
  <p:cmAuthor id="2" name="Karine Shamlian" initials="" lastIdx="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105F9E"/>
    <a:srgbClr val="650000"/>
    <a:srgbClr val="EEA420"/>
    <a:srgbClr val="00652A"/>
    <a:srgbClr val="4BACC6"/>
    <a:srgbClr val="E43F4D"/>
    <a:srgbClr val="F0C424"/>
    <a:srgbClr val="45C1A4"/>
    <a:srgbClr val="0E7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79505" autoAdjust="0"/>
  </p:normalViewPr>
  <p:slideViewPr>
    <p:cSldViewPr snapToGrid="0">
      <p:cViewPr varScale="1">
        <p:scale>
          <a:sx n="87" d="100"/>
          <a:sy n="87" d="100"/>
        </p:scale>
        <p:origin x="121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70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odbridge-fp1\Shared\EE%20Meetings\EE%20Meeting%20Presentations\FY17%20Program%20Progress%20Tracking%20Sheet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e.deseve\My%20SecuriSync\Work%20Files\NJ\EE%20Slides\EE%20Slides%20Data%20-%20up%20to%20Dec.%2031,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e.deseve\My%20SecuriSync\Work%20Files\NJ\EE%20Slides\EE%20Slides%20Data%20-%20up%20to%20Dec.%2031,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e.deseve\My%20SecuriSync\Work%20Files\NJ\EE%20Slides\EE%20Slides%20Data%20-%20up%20to%20Dec.%2031,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FY17 C&amp;I LGEA Budget</a:t>
            </a:r>
          </a:p>
        </c:rich>
      </c:tx>
      <c:overlay val="0"/>
    </c:title>
    <c:autoTitleDeleted val="0"/>
    <c:plotArea>
      <c:layout/>
      <c:pieChart>
        <c:varyColors val="1"/>
        <c:ser>
          <c:idx val="3"/>
          <c:order val="0"/>
          <c:tx>
            <c:strRef>
              <c:f>'Cumulative Data'!$G$92</c:f>
              <c:strCache>
                <c:ptCount val="1"/>
                <c:pt idx="0">
                  <c:v>Dec-16</c:v>
                </c:pt>
              </c:strCache>
            </c:strRef>
          </c:tx>
          <c:dLbls>
            <c:dLbl>
              <c:idx val="0"/>
              <c:layout>
                <c:manualLayout>
                  <c:x val="-0.1353055169356043"/>
                  <c:y val="0.2002113034475791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31-48E7-84EE-C60BF29FC177}"/>
                </c:ext>
              </c:extLst>
            </c:dLbl>
            <c:dLbl>
              <c:idx val="1"/>
              <c:layout>
                <c:manualLayout>
                  <c:x val="-0.13970834572966245"/>
                  <c:y val="-0.1770382729053088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31-48E7-84EE-C60BF29FC177}"/>
                </c:ext>
              </c:extLst>
            </c:dLbl>
            <c:dLbl>
              <c:idx val="2"/>
              <c:layout>
                <c:manualLayout>
                  <c:x val="0.16025131073091844"/>
                  <c:y val="-9.10455767295107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60578515936563"/>
                      <c:h val="0.13605715745388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D31-48E7-84EE-C60BF29FC177}"/>
                </c:ext>
              </c:extLst>
            </c:dLbl>
            <c:dLbl>
              <c:idx val="3"/>
              <c:layout>
                <c:manualLayout>
                  <c:x val="-4.2411999569360238E-2"/>
                  <c:y val="1.759210584732746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31-48E7-84EE-C60BF29FC17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'Cumulative Data'!$A$93:$A$96</c:f>
              <c:strCache>
                <c:ptCount val="4"/>
                <c:pt idx="0">
                  <c:v>Expenditures</c:v>
                </c:pt>
                <c:pt idx="1">
                  <c:v>Commitments</c:v>
                </c:pt>
                <c:pt idx="2">
                  <c:v>Pending Commitments</c:v>
                </c:pt>
                <c:pt idx="3">
                  <c:v>Available Budget</c:v>
                </c:pt>
              </c:strCache>
            </c:strRef>
          </c:cat>
          <c:val>
            <c:numRef>
              <c:f>'Cumulative Data'!$G$93:$G$96</c:f>
              <c:numCache>
                <c:formatCode>_("$"* #,##0.00_);_("$"* \(#,##0.00\);_("$"* "-"??_);_(@_)</c:formatCode>
                <c:ptCount val="4"/>
                <c:pt idx="0">
                  <c:v>500948.51</c:v>
                </c:pt>
                <c:pt idx="1">
                  <c:v>375001.58</c:v>
                </c:pt>
                <c:pt idx="2">
                  <c:v>912757.72</c:v>
                </c:pt>
                <c:pt idx="3" formatCode="_(&quot;$&quot;* #,##0_);_(&quot;$&quot;* \(#,##0\);_(&quot;$&quot;* &quot;-&quot;??_);_(@_)">
                  <c:v>150093.42999999993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31-48E7-84EE-C60BF29FC1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FY17 Combined Heat and Power Budget</a:t>
            </a:r>
          </a:p>
        </c:rich>
      </c:tx>
      <c:layout>
        <c:manualLayout>
          <c:xMode val="edge"/>
          <c:yMode val="edge"/>
          <c:x val="0.2090092751514892"/>
          <c:y val="3.023469746053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CC-49A8-8F41-619AA2FD296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CC-49A8-8F41-619AA2FD2963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CC-49A8-8F41-619AA2FD2963}"/>
              </c:ext>
            </c:extLst>
          </c:dPt>
          <c:dLbls>
            <c:dLbl>
              <c:idx val="0"/>
              <c:layout>
                <c:manualLayout>
                  <c:x val="-0.18492768662191439"/>
                  <c:y val="0.205481916697539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01547357417057"/>
                      <c:h val="0.126898168792966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CC-49A8-8F41-619AA2FD2963}"/>
                </c:ext>
              </c:extLst>
            </c:dLbl>
            <c:dLbl>
              <c:idx val="1"/>
              <c:layout>
                <c:manualLayout>
                  <c:x val="-0.11849180179678545"/>
                  <c:y val="-0.21798976396765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CC-49A8-8F41-619AA2FD2963}"/>
                </c:ext>
              </c:extLst>
            </c:dLbl>
            <c:dLbl>
              <c:idx val="2"/>
              <c:layout>
                <c:manualLayout>
                  <c:x val="0.21246587722300411"/>
                  <c:y val="7.34626363538753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CC-49A8-8F41-619AA2FD2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Sheet2!$A$4:$A$6</c:f>
              <c:strCache>
                <c:ptCount val="3"/>
                <c:pt idx="0">
                  <c:v>Expenditures</c:v>
                </c:pt>
                <c:pt idx="1">
                  <c:v>Commitments</c:v>
                </c:pt>
                <c:pt idx="2">
                  <c:v>Available Budget</c:v>
                </c:pt>
              </c:strCache>
            </c:strRef>
          </c:cat>
          <c:val>
            <c:numRef>
              <c:f>Sheet2!$B$4:$B$6</c:f>
              <c:numCache>
                <c:formatCode>_(* #,##0.00_);_(* \(#,##0.00\);_(* "-"??_);_(@_)</c:formatCode>
                <c:ptCount val="3"/>
                <c:pt idx="0">
                  <c:v>11616238.220000001</c:v>
                </c:pt>
                <c:pt idx="1">
                  <c:v>20723261.170000002</c:v>
                </c:pt>
                <c:pt idx="2">
                  <c:v>17463307.409999996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CC-49A8-8F41-619AA2FD296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59208787245572"/>
          <c:y val="0.37381928208481535"/>
          <c:w val="0.21953980907511392"/>
          <c:h val="0.23011524695776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FY17</a:t>
            </a:r>
            <a:r>
              <a:rPr lang="en-US" sz="2400" baseline="0" dirty="0"/>
              <a:t> Renewable Electric Storage Budget</a:t>
            </a:r>
            <a:endParaRPr lang="en-US" sz="2400" dirty="0"/>
          </a:p>
        </c:rich>
      </c:tx>
      <c:layout>
        <c:manualLayout>
          <c:xMode val="edge"/>
          <c:yMode val="edge"/>
          <c:x val="0.20855986356135864"/>
          <c:y val="2.7777788291113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4D-4757-8667-007AF1E67B2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4D-4757-8667-007AF1E67B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4D-4757-8667-007AF1E67B2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D-4757-8667-007AF1E67B29}"/>
                </c:ext>
              </c:extLst>
            </c:dLbl>
            <c:dLbl>
              <c:idx val="1"/>
              <c:layout>
                <c:manualLayout>
                  <c:x val="-0.22155597638902744"/>
                  <c:y val="7.08914000621464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4D-4757-8667-007AF1E67B29}"/>
                </c:ext>
              </c:extLst>
            </c:dLbl>
            <c:dLbl>
              <c:idx val="2"/>
              <c:layout>
                <c:manualLayout>
                  <c:x val="0.18565135054320742"/>
                  <c:y val="-0.144936485365878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4D-4757-8667-007AF1E67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Sheet2!$A$10:$A$12</c:f>
              <c:strCache>
                <c:ptCount val="3"/>
                <c:pt idx="0">
                  <c:v>Expenditures</c:v>
                </c:pt>
                <c:pt idx="1">
                  <c:v>Commitments</c:v>
                </c:pt>
                <c:pt idx="2">
                  <c:v>Available Budget</c:v>
                </c:pt>
              </c:strCache>
            </c:strRef>
          </c:cat>
          <c:val>
            <c:numRef>
              <c:f>Sheet2!$B$10:$B$12</c:f>
              <c:numCache>
                <c:formatCode>_("$"* #,##0.00_);_("$"* \(#,##0.00\);_("$"* "-"??_);_(@_)</c:formatCode>
                <c:ptCount val="3"/>
                <c:pt idx="0" formatCode="General">
                  <c:v>0</c:v>
                </c:pt>
                <c:pt idx="1">
                  <c:v>1219500</c:v>
                </c:pt>
                <c:pt idx="2">
                  <c:v>1780500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4D-4757-8667-007AF1E67B2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59208223971989"/>
          <c:y val="0.30246935541436565"/>
          <c:w val="0.25920551070356712"/>
          <c:h val="0.34012395979481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FY17 Home Performance with ENERGY STAR® Budget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FY17 Home Performance with ENERGY STAR Budget</c:v>
                </c:pt>
              </c:strCache>
            </c:strRef>
          </c:tx>
          <c:dLbls>
            <c:dLbl>
              <c:idx val="0"/>
              <c:layout>
                <c:manualLayout>
                  <c:x val="3.1874465657726725E-2"/>
                  <c:y val="3.224751134363275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 $10,802,363.91 , 35%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C8-4A9E-B4EE-E8727543E1BD}"/>
                </c:ext>
              </c:extLst>
            </c:dLbl>
            <c:dLbl>
              <c:idx val="1"/>
              <c:layout>
                <c:manualLayout>
                  <c:x val="1.0282556416396091E-2"/>
                  <c:y val="-2.250007250433487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 $4,932,051.13, 16%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8-4A9E-B4EE-E8727543E1BD}"/>
                </c:ext>
              </c:extLst>
            </c:dLbl>
            <c:dLbl>
              <c:idx val="2"/>
              <c:layout>
                <c:manualLayout>
                  <c:x val="2.6010312177589132E-4"/>
                  <c:y val="-0.2475396862363922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$15,467,538.37, 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C8-4A9E-B4EE-E8727543E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Program Expenditures</c:v>
                </c:pt>
                <c:pt idx="1">
                  <c:v>Commitments</c:v>
                </c:pt>
                <c:pt idx="2">
                  <c:v>Available Budget</c:v>
                </c:pt>
              </c:strCache>
            </c:strRef>
          </c:cat>
          <c:val>
            <c:numRef>
              <c:f>Sheet2!$B$2:$B$4</c:f>
              <c:numCache>
                <c:formatCode>_("$"* #,##0.00_);_("$"* \(#,##0.00\);_("$"* "-"??_);_(@_)</c:formatCode>
                <c:ptCount val="3"/>
                <c:pt idx="0">
                  <c:v>10802363.91</c:v>
                </c:pt>
                <c:pt idx="1">
                  <c:v>4932051.13</c:v>
                </c:pt>
                <c:pt idx="2">
                  <c:v>15467538.370000001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8-4A9E-B4EE-E8727543E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459321720151279"/>
          <c:y val="0.51209482160857678"/>
          <c:w val="0.25700787401574804"/>
          <c:h val="0.2511515748031495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FY17 Residential HVAC Program Budget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Sheet3!$A$2:$A$3</c:f>
              <c:strCache>
                <c:ptCount val="2"/>
                <c:pt idx="0">
                  <c:v>Program Expenditures</c:v>
                </c:pt>
                <c:pt idx="1">
                  <c:v>Available Budget</c:v>
                </c:pt>
              </c:strCache>
            </c:strRef>
          </c:cat>
          <c:val>
            <c:numRef>
              <c:f>Sheet3!$B$2:$B$3</c:f>
              <c:numCache>
                <c:formatCode>_("$"* #,##0.00_);_("$"* \(#,##0.00\);_("$"* "-"??_);_(@_)</c:formatCode>
                <c:ptCount val="2"/>
                <c:pt idx="0">
                  <c:v>5273284.03</c:v>
                </c:pt>
                <c:pt idx="1">
                  <c:v>8673715.9699999988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D-4371-8D32-676C64C39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310945949639216"/>
          <c:y val="0.41202712363491389"/>
          <c:w val="0.21798602756636984"/>
          <c:h val="0.1245984540854188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Sheet4!$B$1</c:f>
              <c:strCache>
                <c:ptCount val="1"/>
                <c:pt idx="0">
                  <c:v>FY17 Residential New Construction Program Budget</c:v>
                </c:pt>
              </c:strCache>
            </c:strRef>
          </c:tx>
          <c:dLbls>
            <c:dLbl>
              <c:idx val="0"/>
              <c:layout>
                <c:manualLayout>
                  <c:x val="3.4190069991251092E-2"/>
                  <c:y val="9.659157188684748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2F-4BC0-8AB7-E548D5A35B0F}"/>
                </c:ext>
              </c:extLst>
            </c:dLbl>
            <c:dLbl>
              <c:idx val="1"/>
              <c:layout>
                <c:manualLayout>
                  <c:x val="0.20673829833770779"/>
                  <c:y val="-6.060185185185185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2F-4BC0-8AB7-E548D5A35B0F}"/>
                </c:ext>
              </c:extLst>
            </c:dLbl>
            <c:dLbl>
              <c:idx val="2"/>
              <c:layout>
                <c:manualLayout>
                  <c:x val="1.0680446194225722E-2"/>
                  <c:y val="-5.591426071741032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2F-4BC0-8AB7-E548D5A35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Sheet4!$A$2:$A$4</c:f>
              <c:strCache>
                <c:ptCount val="3"/>
                <c:pt idx="0">
                  <c:v>Program Expenditures</c:v>
                </c:pt>
                <c:pt idx="1">
                  <c:v>Commitments</c:v>
                </c:pt>
                <c:pt idx="2">
                  <c:v>Available Budget</c:v>
                </c:pt>
              </c:strCache>
            </c:strRef>
          </c:cat>
          <c:val>
            <c:numRef>
              <c:f>Sheet4!$B$2:$B$4</c:f>
              <c:numCache>
                <c:formatCode>_("$"* #,##0.00_);_("$"* \(#,##0.00\);_("$"* "-"??_);_(@_)</c:formatCode>
                <c:ptCount val="3"/>
                <c:pt idx="0">
                  <c:v>3691240.03</c:v>
                </c:pt>
                <c:pt idx="1">
                  <c:v>10683041</c:v>
                </c:pt>
                <c:pt idx="2">
                  <c:v>5053756.4700000007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2F-4BC0-8AB7-E548D5A35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114247748328385"/>
          <c:y val="0.38299348912863096"/>
          <c:w val="0.19374469116618578"/>
          <c:h val="0.1454609062690414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6" tIns="46468" rIns="92936" bIns="46468" rtlCol="0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36" tIns="46468" rIns="92936" bIns="46468" rtlCol="0"/>
          <a:lstStyle>
            <a:lvl1pPr algn="r">
              <a:defRPr sz="1200"/>
            </a:lvl1pPr>
          </a:lstStyle>
          <a:p>
            <a:fld id="{B2389892-E97A-4BE7-BA53-F8BEA1C4BD4D}" type="datetimeFigureOut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2/10/2017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36" tIns="46468" rIns="92936" bIns="46468" rtlCol="0" anchor="b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36" tIns="46468" rIns="92936" bIns="46468" rtlCol="0" anchor="b"/>
          <a:lstStyle>
            <a:lvl1pPr algn="r">
              <a:defRPr sz="1200"/>
            </a:lvl1pPr>
          </a:lstStyle>
          <a:p>
            <a:fld id="{36C20532-7156-49D8-A598-F0D1F5149ACF}" type="slidenum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‹#›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5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6" tIns="46468" rIns="92936" bIns="464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2936" tIns="46468" rIns="92936" bIns="464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6EEEC6D6-84E9-2A45-AAD0-C6F678D04CC5}" type="datetimeFigureOut">
              <a:rPr lang="en-US" smtClean="0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6" tIns="46468" rIns="92936" bIns="464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936" tIns="46468" rIns="92936" bIns="46468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36" tIns="46468" rIns="92936" bIns="464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2936" tIns="46468" rIns="92936" bIns="464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77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3701 enrollments</a:t>
            </a:r>
            <a:r>
              <a:rPr lang="en-US" sz="800" baseline="0" dirty="0"/>
              <a:t> last year same timeframe, with a huge spike in July due to funding issue in FY16 (claimed under new dollars)</a:t>
            </a:r>
          </a:p>
          <a:p>
            <a:endParaRPr lang="en-US" sz="800" baseline="0" dirty="0"/>
          </a:p>
          <a:p>
            <a:r>
              <a:rPr lang="en-US" sz="800" baseline="0" dirty="0"/>
              <a:t>With addition of new contractors, and some drop off during the renewal period of 2017, we officially count 95 HP participating contractors.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4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Manual J and S trainings =</a:t>
            </a:r>
            <a:r>
              <a:rPr lang="en-US" baseline="0" dirty="0"/>
              <a:t> 20 in total will be provided by June 30, 2017</a:t>
            </a:r>
          </a:p>
          <a:p>
            <a:r>
              <a:rPr lang="en-US" baseline="0" dirty="0"/>
              <a:t>Utilities continue to sponsor these trainings as well</a:t>
            </a:r>
          </a:p>
          <a:p>
            <a:endParaRPr lang="en-US" baseline="0" dirty="0"/>
          </a:p>
          <a:p>
            <a:r>
              <a:rPr lang="en-US" baseline="0" dirty="0"/>
              <a:t>Proactive Transactions is a full day sales training for HP contractors</a:t>
            </a:r>
          </a:p>
          <a:p>
            <a:r>
              <a:rPr lang="en-US" baseline="0" dirty="0"/>
              <a:t>Business of Home Performance is a full day training to prep a business model and marketing for HP contractors</a:t>
            </a:r>
          </a:p>
          <a:p>
            <a:r>
              <a:rPr lang="en-US" baseline="0" dirty="0"/>
              <a:t>HVAC Best Practices is a full day for HVAC contractors on industry best practices, on Quality Assurance, and customer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73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1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8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program received 1-2 new applications per month. So 7 applications in 6 months is not bad considering novelty of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4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2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8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*Not</a:t>
            </a:r>
            <a:r>
              <a:rPr lang="en-US" baseline="0" dirty="0"/>
              <a:t> including canceled/rejected. 1 application typically equals 1 building.</a:t>
            </a:r>
          </a:p>
          <a:p>
            <a:endParaRPr lang="en-US" baseline="0" dirty="0"/>
          </a:p>
          <a:p>
            <a:r>
              <a:rPr lang="en-US" baseline="0" dirty="0"/>
              <a:t>31 entities (of 72) </a:t>
            </a:r>
            <a:r>
              <a:rPr lang="en-US" baseline="0"/>
              <a:t>expressed interest in ESIP</a:t>
            </a:r>
            <a:endParaRPr lang="en-US" baseline="0" dirty="0"/>
          </a:p>
          <a:p>
            <a:pPr marL="172273" indent="-172273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State Agencies Include:</a:t>
            </a:r>
            <a:r>
              <a:rPr lang="en-US" baseline="0" dirty="0"/>
              <a:t> </a:t>
            </a:r>
            <a:r>
              <a:rPr lang="en-US" dirty="0"/>
              <a:t>Division of Law and Public Safety (i.e. med examiner), </a:t>
            </a:r>
            <a:r>
              <a:rPr lang="en-US" baseline="0" dirty="0"/>
              <a:t>Delaware River Basin Commission</a:t>
            </a:r>
          </a:p>
          <a:p>
            <a:endParaRPr lang="en-US" baseline="0" dirty="0"/>
          </a:p>
          <a:p>
            <a:r>
              <a:rPr lang="en-US" baseline="0" dirty="0"/>
              <a:t>Overall we are seeing high participation rates with faster turn-around from application receipt to audit due to elimination of RFP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4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9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3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6670" indent="-2296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65" indent="-2296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5459" indent="-2296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4854" indent="-2296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BF6DE3-2FC8-42FB-A6EF-6599334DDD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22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7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000250"/>
            <a:ext cx="9144000" cy="16192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 baseline="0">
                <a:solidFill>
                  <a:srgbClr val="656565"/>
                </a:solidFill>
                <a:latin typeface="+mj-lt"/>
              </a:defRPr>
            </a:lvl1pPr>
            <a:lvl2pPr marL="457200" indent="0" algn="ctr">
              <a:buFontTx/>
              <a:buNone/>
              <a:defRPr sz="4800">
                <a:latin typeface="+mj-lt"/>
              </a:defRPr>
            </a:lvl2pPr>
            <a:lvl3pPr marL="914400" indent="0" algn="ctr">
              <a:buFontTx/>
              <a:buNone/>
              <a:defRPr sz="4800">
                <a:latin typeface="+mj-lt"/>
              </a:defRPr>
            </a:lvl3pPr>
            <a:lvl4pPr marL="1371600" indent="0" algn="ctr">
              <a:buFontTx/>
              <a:buNone/>
              <a:defRPr sz="4800">
                <a:latin typeface="+mj-lt"/>
              </a:defRPr>
            </a:lvl4pPr>
            <a:lvl5pPr marL="1828800" indent="0" algn="ctr"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Click to enter program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886200"/>
            <a:ext cx="9144000" cy="76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4572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2pPr>
            <a:lvl3pPr marL="9144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3pPr>
            <a:lvl4pPr marL="13716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4pPr>
            <a:lvl5pPr marL="18288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enter presentation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050725"/>
            <a:ext cx="9144000" cy="361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1200">
                <a:latin typeface="Calibri Light" panose="020F0302020204030204" pitchFamily="34" charset="0"/>
              </a:defRPr>
            </a:lvl2pPr>
            <a:lvl3pPr marL="914400" indent="0" algn="ctr">
              <a:buFontTx/>
              <a:buNone/>
              <a:defRPr sz="1200">
                <a:latin typeface="Calibri Light" panose="020F0302020204030204" pitchFamily="34" charset="0"/>
              </a:defRPr>
            </a:lvl3pPr>
            <a:lvl4pPr marL="1371600" indent="0" algn="ctr">
              <a:buFontTx/>
              <a:buNone/>
              <a:defRPr sz="1200">
                <a:latin typeface="Calibri Light" panose="020F0302020204030204" pitchFamily="34" charset="0"/>
              </a:defRPr>
            </a:lvl4pPr>
            <a:lvl5pPr marL="1828800" indent="0" algn="ctr">
              <a:buFontTx/>
              <a:buNone/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add presenter’s name  and date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6E97D55-C933-4B8D-AA37-598C8362B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111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1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11670" y="252825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27846" y="329481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all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Program phone #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52691" y="4115959"/>
            <a:ext cx="5904957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cap="none" baseline="0" dirty="0"/>
              <a:t>Program Newsletter URL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84C971-F302-48F8-A428-90A517EE1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3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9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122612" y="1295448"/>
            <a:ext cx="5524835" cy="731837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125788" y="2201086"/>
            <a:ext cx="5521659" cy="3963230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823913" y="1651048"/>
            <a:ext cx="2170112" cy="1587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38200" y="3947833"/>
            <a:ext cx="2178050" cy="3175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1848" y="1254504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564937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3287713" y="1460500"/>
            <a:ext cx="5219700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330575" y="2347913"/>
            <a:ext cx="5157788" cy="36845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32106" y="396236"/>
            <a:ext cx="6121397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34682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/>
              <a:t>Click the picture icon to insert a topic-specific image.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72910"/>
            <a:ext cx="4256088" cy="2017986"/>
          </a:xfrm>
          <a:prstGeom prst="rect">
            <a:avLst/>
          </a:prstGeom>
          <a:solidFill>
            <a:srgbClr val="105F9E">
              <a:alpha val="50000"/>
            </a:srgbClr>
          </a:solidFill>
        </p:spPr>
        <p:txBody>
          <a:bodyPr anchor="ctr" anchorCtr="1"/>
          <a:lstStyle>
            <a:lvl1pPr marL="0" indent="0" algn="ctr">
              <a:buFontTx/>
              <a:buNone/>
              <a:defRPr sz="2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106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660215" y="1570583"/>
            <a:ext cx="3775075" cy="4360862"/>
            <a:chOff x="660215" y="1570583"/>
            <a:chExt cx="3775075" cy="43608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60215" y="1570583"/>
              <a:ext cx="3760787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3390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19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2106" y="396236"/>
            <a:ext cx="6058335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25069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928688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2019868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756392" y="5461943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893296" y="1570583"/>
            <a:ext cx="3775075" cy="4360862"/>
            <a:chOff x="4893296" y="1570583"/>
            <a:chExt cx="3775075" cy="436086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893296" y="1570583"/>
              <a:ext cx="3760787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96471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32" name="Text Placeholder 2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558150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sp>
        <p:nvSpPr>
          <p:cNvPr id="33" name="Picture Placeholder 24"/>
          <p:cNvSpPr>
            <a:spLocks noGrp="1"/>
          </p:cNvSpPr>
          <p:nvPr userDrawn="1">
            <p:ph type="pic" sz="quarter" idx="18"/>
          </p:nvPr>
        </p:nvSpPr>
        <p:spPr>
          <a:xfrm>
            <a:off x="5161769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 userDrawn="1">
            <p:ph type="pic" sz="quarter" idx="19"/>
          </p:nvPr>
        </p:nvSpPr>
        <p:spPr>
          <a:xfrm>
            <a:off x="6252949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988714" y="5454247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8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68694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5014" y="1592317"/>
            <a:ext cx="8277552" cy="4351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46" y="1583377"/>
            <a:ext cx="5568120" cy="4557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42038" y="2116138"/>
            <a:ext cx="2660650" cy="2032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2106" y="396236"/>
            <a:ext cx="6137163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9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089866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2967" y="1812987"/>
            <a:ext cx="4572000" cy="1529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 dirty="0"/>
              <a:t>Building Type, Program Type, Total Project Cost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2965" y="3429001"/>
            <a:ext cx="4572001" cy="1458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1" baseline="0"/>
            </a:lvl1pPr>
          </a:lstStyle>
          <a:p>
            <a:pPr lvl="0"/>
            <a:r>
              <a:rPr lang="en-US" dirty="0"/>
              <a:t>Incentives ($), Annual Savings ($), Payback Period (Years)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72966" y="4997669"/>
            <a:ext cx="4572000" cy="107205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 dirty="0"/>
              <a:t>Special project notes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4000" y="1596728"/>
            <a:ext cx="3810000" cy="325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597525" y="1876425"/>
            <a:ext cx="3546475" cy="2727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Picture of Business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6781800" y="4299613"/>
            <a:ext cx="2094186" cy="871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US" dirty="0"/>
              <a:t>Business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11670" y="252825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27846" y="329481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all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Program phone #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52691" y="4115959"/>
            <a:ext cx="5904957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cap="none" baseline="0" dirty="0"/>
              <a:t>Program Newsletter 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9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7" y="0"/>
            <a:ext cx="9158997" cy="6361757"/>
          </a:xfrm>
          <a:prstGeom prst="rect">
            <a:avLst/>
          </a:prstGeom>
          <a:blipFill dpi="0" rotWithShape="1">
            <a:blip r:embed="rId5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7D55-C933-4B8D-AA37-598C8362B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4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C512-E278-453B-8181-6521DC28A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7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9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4256-65CB-4B15-8665-198FC682A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3" r:id="rId5"/>
    <p:sldLayoutId id="2147483744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0" y="1514906"/>
            <a:ext cx="9144000" cy="859809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1583138" y="2528253"/>
            <a:ext cx="1610436" cy="542493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Visit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899311" y="3294803"/>
            <a:ext cx="1610436" cy="581161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Call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00332" y="4075001"/>
            <a:ext cx="2943370" cy="581161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Stay Informed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C971-F302-48F8-A428-90A517EE1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FY17 NJCEP Program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February 14,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3200" dirty="0"/>
              <a:t>TRC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6E97D55-C933-4B8D-AA37-598C8362B7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357743"/>
            <a:ext cx="8229600" cy="4557713"/>
          </a:xfrm>
        </p:spPr>
        <p:txBody>
          <a:bodyPr/>
          <a:lstStyle/>
          <a:p>
            <a:r>
              <a:rPr lang="en-US" sz="2800" u="sng" dirty="0"/>
              <a:t>Large Energy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 reducing Clean Energy Portion of SBC contribution requirement from $300K to $200K and minimum project incentive from $200k to $100k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FY17 new enrollment submissions trending lower than anticipated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Prior FY project close-outs set to meet electric savings goal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Gas installed savings goal exceeded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1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213338"/>
            <a:ext cx="8650974" cy="45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7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7838" y="1355465"/>
            <a:ext cx="8229600" cy="4799274"/>
          </a:xfrm>
        </p:spPr>
        <p:txBody>
          <a:bodyPr/>
          <a:lstStyle/>
          <a:p>
            <a:r>
              <a:rPr lang="en-US" sz="2400" u="sng" dirty="0"/>
              <a:t>Direct Install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Program launched September 15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Received 284 project submittals as of December 31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231 applications approved - $6,756,829.16 committed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24.8% of Direct Install OCE incentive budget committed</a:t>
            </a:r>
          </a:p>
          <a:p>
            <a:pPr lvl="0"/>
            <a:endParaRPr lang="en-US" sz="2400" dirty="0"/>
          </a:p>
          <a:p>
            <a:r>
              <a:rPr lang="en-US" sz="2400" u="sng" dirty="0"/>
              <a:t>SEP Non-IOU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Funding currently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Received 7 project submittals as of December 31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4 applications approved - $101,968.30 committed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24.9% of Direct Install SEP incentive budget committed</a:t>
            </a:r>
          </a:p>
          <a:p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1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303686"/>
              </p:ext>
            </p:extLst>
          </p:nvPr>
        </p:nvGraphicFramePr>
        <p:xfrm>
          <a:off x="252845" y="1097755"/>
          <a:ext cx="8638310" cy="466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511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357743"/>
            <a:ext cx="8229600" cy="4557713"/>
          </a:xfrm>
        </p:spPr>
        <p:txBody>
          <a:bodyPr/>
          <a:lstStyle/>
          <a:p>
            <a:r>
              <a:rPr lang="en-US" sz="2800" u="sng" dirty="0"/>
              <a:t>Local Government Energy Audit - Legacy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Legacy LGEA program has closed out and approved payment of all applications as of December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Audit reports for 116 buildings/6 entities approved in FY17</a:t>
            </a:r>
          </a:p>
          <a:p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1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357743"/>
            <a:ext cx="8229600" cy="4852557"/>
          </a:xfrm>
        </p:spPr>
        <p:txBody>
          <a:bodyPr/>
          <a:lstStyle/>
          <a:p>
            <a:r>
              <a:rPr lang="en-US" u="sng" dirty="0"/>
              <a:t>Local Government Energy Audit w new delivery mechanism</a:t>
            </a:r>
            <a:endParaRPr lang="en-US" sz="24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Over 630 apps received*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Represents 72 entities including:</a:t>
            </a:r>
          </a:p>
          <a:p>
            <a:pPr marL="457200" indent="-457200">
              <a:buFontTx/>
              <a:buChar char="-"/>
            </a:pPr>
            <a:endParaRPr lang="en-US" sz="2400" dirty="0"/>
          </a:p>
          <a:p>
            <a:pPr marL="457200" indent="-457200">
              <a:buFontTx/>
              <a:buChar char="-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304 apps received in FY17 alone; almost as much as received all of FY16 (396) and FY15 (341)</a:t>
            </a:r>
          </a:p>
          <a:p>
            <a:pPr marL="1600200" lvl="2" indent="-457200">
              <a:buFont typeface="Courier New" panose="02070309020205020404" pitchFamily="49" charset="0"/>
              <a:buChar char="o"/>
            </a:pPr>
            <a:r>
              <a:rPr lang="en-US" sz="1800" dirty="0"/>
              <a:t>34 apps w. complete audits / 13 entities </a:t>
            </a:r>
          </a:p>
          <a:p>
            <a:pPr marL="1600200" lvl="2" indent="-457200">
              <a:buFont typeface="Courier New" panose="02070309020205020404" pitchFamily="49" charset="0"/>
              <a:buChar char="o"/>
            </a:pPr>
            <a:r>
              <a:rPr lang="en-US" sz="1800" dirty="0"/>
              <a:t>267 apps/26 entities with audits in progress </a:t>
            </a:r>
          </a:p>
          <a:p>
            <a:pPr marL="1600200" lvl="2" indent="-457200">
              <a:buFont typeface="Courier New" panose="02070309020205020404" pitchFamily="49" charset="0"/>
              <a:buChar char="o"/>
            </a:pPr>
            <a:r>
              <a:rPr lang="en-US" sz="1800" dirty="0"/>
              <a:t>333 apps/34 entities in pre-audit application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Additional funding requested to meet demand</a:t>
            </a:r>
          </a:p>
          <a:p>
            <a:endParaRPr lang="en-US" sz="2400" u="sng" dirty="0"/>
          </a:p>
          <a:p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7923" y="2651677"/>
            <a:ext cx="6428154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34 school districts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12 municipalities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14 non-profits</a:t>
            </a:r>
          </a:p>
          <a:p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6 regional authorities/MUAs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4 colleges  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 state agencies</a:t>
            </a:r>
          </a:p>
        </p:txBody>
      </p:sp>
    </p:spTree>
    <p:extLst>
      <p:ext uri="{BB962C8B-B14F-4D97-AF65-F5344CB8AC3E}">
        <p14:creationId xmlns:p14="http://schemas.microsoft.com/office/powerpoint/2010/main" val="63631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357743"/>
            <a:ext cx="8229600" cy="4557713"/>
          </a:xfrm>
        </p:spPr>
        <p:txBody>
          <a:bodyPr/>
          <a:lstStyle/>
          <a:p>
            <a:r>
              <a:rPr lang="en-US" u="sng" dirty="0"/>
              <a:t>Customer Tailored Pilot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Designed for customer projects that are not a good fit for prescriptive approaches or that require multiple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Will improve customer experience, be more responsive to non-standard opportunities, and simplify application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Encourages use of Advanced Lighting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6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357743"/>
            <a:ext cx="8229600" cy="4557713"/>
          </a:xfrm>
        </p:spPr>
        <p:txBody>
          <a:bodyPr/>
          <a:lstStyle/>
          <a:p>
            <a:r>
              <a:rPr lang="en-US" u="sng" dirty="0"/>
              <a:t>Multi Family Program Development Status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Reviewed existing NJ program offerings and participation patterns for multifamily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Researched best practice MF program offerings in other jurisdictions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Held stakeholder focus group for input</a:t>
            </a:r>
          </a:p>
          <a:p>
            <a:r>
              <a:rPr lang="en-US" sz="2800" u="sng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Propose new MF program design for BPU and public comment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2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DER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32106" y="1187355"/>
          <a:ext cx="8584442" cy="516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892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DER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49169"/>
              </p:ext>
            </p:extLst>
          </p:nvPr>
        </p:nvGraphicFramePr>
        <p:xfrm>
          <a:off x="114300" y="1152066"/>
          <a:ext cx="9029700" cy="528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041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186962"/>
            <a:ext cx="8650974" cy="458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7838" y="1355465"/>
            <a:ext cx="8229600" cy="4799274"/>
          </a:xfrm>
        </p:spPr>
        <p:txBody>
          <a:bodyPr/>
          <a:lstStyle/>
          <a:p>
            <a:r>
              <a:rPr lang="en-US" sz="2400" u="sng" dirty="0"/>
              <a:t>Combined Heat and Power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Program relaunched August 1</a:t>
            </a:r>
            <a:r>
              <a:rPr lang="en-US" sz="2400" baseline="30000" dirty="0"/>
              <a:t>st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Received 14 CHP and 1 Fuel Cell application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10 projects under review total 10.015 MW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If 10 are approved, remaining budget will be $6,900,620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Preliminary CHP/FC Study concluded, will help guide any potential program changes</a:t>
            </a:r>
          </a:p>
          <a:p>
            <a:pPr lvl="0"/>
            <a:endParaRPr lang="en-US" sz="2400" dirty="0"/>
          </a:p>
          <a:p>
            <a:r>
              <a:rPr lang="en-US" sz="2400" u="sng" dirty="0"/>
              <a:t>Renewable Electric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Program launched March 1</a:t>
            </a:r>
            <a:r>
              <a:rPr lang="en-US" sz="2400" baseline="30000" dirty="0"/>
              <a:t>st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Received 13 applications, 6 approved, and 1 in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DER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5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8938" y="398678"/>
            <a:ext cx="6016780" cy="507206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136" y="1009318"/>
            <a:ext cx="9503136" cy="53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7838" y="1355465"/>
            <a:ext cx="8229600" cy="4799274"/>
          </a:xfrm>
        </p:spPr>
        <p:txBody>
          <a:bodyPr/>
          <a:lstStyle/>
          <a:p>
            <a:r>
              <a:rPr lang="en-US" sz="2400" u="sng" dirty="0"/>
              <a:t>Energy Efficient Products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Consists of Appliance Recycling; Appliance Incentives and Lighting Markdown Programs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Appliance Recycling lagging due to lack of marketing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Consumer appliance rebates are exceeding targets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Discounted residential lighting products are available across the state at Ace Hardware, Batteries Plus, BJ’s, Costco, Dollar Tree, Home Depot, Lowe’s, Sam’s Club, Shop Rite and Walmart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Overall the program has spent 55% of the budget while achieving 66% of the MWh goal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RESIDENTIAL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4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3768" y="504390"/>
            <a:ext cx="5841863" cy="675819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75354" y="1500026"/>
          <a:ext cx="7746714" cy="455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736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435346"/>
            <a:ext cx="8229600" cy="4557713"/>
          </a:xfrm>
        </p:spPr>
        <p:txBody>
          <a:bodyPr/>
          <a:lstStyle/>
          <a:p>
            <a:r>
              <a:rPr lang="en-US" sz="2400" u="sng" dirty="0">
                <a:solidFill>
                  <a:schemeClr val="tx1"/>
                </a:solidFill>
              </a:rPr>
              <a:t>Home Performance with ENERGY STAR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Through Dec 31, 2016: 2301 completions  (767 were Multi-family units), 2048 enrollments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Program continues to struggle with lower level enrollments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From the start of the fiscal year we have had 38 new potential HPwES contractors attend an orientation session, 4 of which became </a:t>
            </a:r>
            <a:r>
              <a:rPr lang="en-US" sz="2400" dirty="0" err="1">
                <a:solidFill>
                  <a:schemeClr val="tx1"/>
                </a:solidFill>
              </a:rPr>
              <a:t>HPwES</a:t>
            </a:r>
            <a:r>
              <a:rPr lang="en-US" sz="2400" dirty="0">
                <a:solidFill>
                  <a:schemeClr val="tx1"/>
                </a:solidFill>
              </a:rPr>
              <a:t> participating contractors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Existing account managers and technical field reps are actively working with new contractors and guiding them through the process to complete their first set of projects  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72562" y="440481"/>
            <a:ext cx="5833070" cy="6758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90284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599" y="435566"/>
            <a:ext cx="6000983" cy="675819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91111" y="1397285"/>
          <a:ext cx="7756988" cy="470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50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956" y="1116300"/>
            <a:ext cx="8718996" cy="4557713"/>
          </a:xfrm>
        </p:spPr>
        <p:txBody>
          <a:bodyPr/>
          <a:lstStyle/>
          <a:p>
            <a:r>
              <a:rPr lang="en-US" sz="2800" u="sng" dirty="0">
                <a:solidFill>
                  <a:schemeClr val="tx1"/>
                </a:solidFill>
              </a:rPr>
              <a:t>HVAC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Through 12/31/16 processed 10,180 apps; 50/50 paper/online, which has improved from 70/30 a few months ago</a:t>
            </a:r>
          </a:p>
          <a:p>
            <a:pPr marL="1200150" lvl="1" indent="-457200"/>
            <a:r>
              <a:rPr lang="en-US" sz="2200" dirty="0">
                <a:solidFill>
                  <a:schemeClr val="tx1"/>
                </a:solidFill>
              </a:rPr>
              <a:t>Actively focusing on training contractors to transition to online portal submission from the paper process</a:t>
            </a:r>
          </a:p>
          <a:p>
            <a:pPr marL="1200150" lvl="1" indent="-457200"/>
            <a:r>
              <a:rPr lang="en-US" sz="2200" dirty="0">
                <a:solidFill>
                  <a:schemeClr val="tx1"/>
                </a:solidFill>
              </a:rPr>
              <a:t>For FY18, the goal is to become paperless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new program requirements are in effect since 1/1/17:</a:t>
            </a:r>
          </a:p>
          <a:p>
            <a:pPr marL="1200150" lvl="1" indent="-457200"/>
            <a:r>
              <a:rPr lang="en-US" sz="2200" dirty="0">
                <a:solidFill>
                  <a:schemeClr val="tx1"/>
                </a:solidFill>
              </a:rPr>
              <a:t>Permit # or a copy of the permit app required (WARM/COOL)</a:t>
            </a:r>
          </a:p>
          <a:p>
            <a:pPr marL="1200150" lvl="1" indent="-457200"/>
            <a:r>
              <a:rPr lang="en-US" sz="2200" dirty="0">
                <a:solidFill>
                  <a:schemeClr val="tx1"/>
                </a:solidFill>
              </a:rPr>
              <a:t>A copy of the AHRI cert must be submitted (WARM)</a:t>
            </a:r>
          </a:p>
          <a:p>
            <a:pPr marL="1200150" lvl="1" indent="-457200"/>
            <a:r>
              <a:rPr lang="en-US" sz="2200" dirty="0">
                <a:solidFill>
                  <a:schemeClr val="tx1"/>
                </a:solidFill>
              </a:rPr>
              <a:t>Manual J load calculations / equipment selected in accordance with ACCA Manual S (WARM)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Ongoing Manual J&amp;S trainings offered </a:t>
            </a:r>
          </a:p>
          <a:p>
            <a:pPr marL="1200150" lvl="1" indent="-457200"/>
            <a:endParaRPr lang="en-US" dirty="0"/>
          </a:p>
          <a:p>
            <a:pPr lvl="1" indent="0">
              <a:buNone/>
            </a:pPr>
            <a:endParaRPr lang="en-US" sz="22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90146" y="440481"/>
            <a:ext cx="5815486" cy="6758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1763576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8938" y="455229"/>
            <a:ext cx="5806694" cy="675819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10967" y="1315093"/>
          <a:ext cx="8393986" cy="473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32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435346"/>
            <a:ext cx="8229600" cy="4557713"/>
          </a:xfrm>
        </p:spPr>
        <p:txBody>
          <a:bodyPr/>
          <a:lstStyle/>
          <a:p>
            <a:r>
              <a:rPr lang="en-US" sz="2800" u="sng" dirty="0">
                <a:solidFill>
                  <a:schemeClr val="tx1"/>
                </a:solidFill>
              </a:rPr>
              <a:t>Residential New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Continue to work with raters on the projects submittal process improvements as well as online portal data entry</a:t>
            </a:r>
          </a:p>
          <a:p>
            <a:pPr marL="1200150" lvl="1" indent="-457200"/>
            <a:r>
              <a:rPr lang="en-US" sz="2200" dirty="0">
                <a:solidFill>
                  <a:schemeClr val="tx1"/>
                </a:solidFill>
              </a:rPr>
              <a:t>Completing required online portal fields in timely manner</a:t>
            </a:r>
          </a:p>
          <a:p>
            <a:pPr marL="1200150" lvl="1" indent="-457200"/>
            <a:r>
              <a:rPr lang="en-US" sz="2200" dirty="0">
                <a:solidFill>
                  <a:schemeClr val="tx1"/>
                </a:solidFill>
              </a:rPr>
              <a:t>PDW and Final Inspection dates are sometimes still missing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Expiration notifications are being sent out to raters to notify them 60 days prior to the project expiration date to complete the final documents submission process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199" y="468007"/>
            <a:ext cx="5747803" cy="6758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40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Char char="§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–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Char char="»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367478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2232" y="1159144"/>
            <a:ext cx="8229600" cy="45577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FY17 Residential Trainings-to-date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1354" y="514223"/>
            <a:ext cx="5824278" cy="675819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80104" y="1627337"/>
          <a:ext cx="8062452" cy="4645643"/>
        </p:xfrm>
        <a:graphic>
          <a:graphicData uri="http://schemas.openxmlformats.org/drawingml/2006/table">
            <a:tbl>
              <a:tblPr/>
              <a:tblGrid>
                <a:gridCol w="51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1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Dates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times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1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</a:t>
                      </a:r>
                    </a:p>
                  </a:txBody>
                  <a:tcPr marL="8197" marR="8197" marT="81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RNC</a:t>
                      </a:r>
                    </a:p>
                  </a:txBody>
                  <a:tcPr marL="8197" marR="8197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Finding and Fixing Leaks 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(webinar)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197" marR="8197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7/21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8/18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10/13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11/10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12/8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HPwES Potential New Contractor Orientation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7/20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8/31 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12/15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HPwES Program Overview Training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8/10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:9/12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Home Analyzer Basic Data Entry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9/8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Proactive Transactions: Home Performance Professional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9/16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of Home Performance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9/7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12/7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HVAC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HVAC Best Practices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11/2, 11/9, 11/22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12/2, 12/13, 12/21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HVAC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Manual J and S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1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In-Progress/Scheduled</a:t>
                      </a:r>
                    </a:p>
                  </a:txBody>
                  <a:tcPr marL="8197" marR="8197" marT="81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10, 18, 24 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7, 14, 17, 21,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28 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7, 9, 10, 14, 16, 21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HVAC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Manual J and S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1/5, 1/19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2/2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3/2 ,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 TBD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HPwES Potential New Contractor Orientation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 as needed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HPwES Program Overview Training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 as needed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Home Analyzer Basic Data Entry 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1/19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APR: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4/13,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TBD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Proactive Transactions: Home Performance Professional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APR: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4/20,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 TBD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 of Home Performance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3/29,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 TBD</a:t>
                      </a:r>
                    </a:p>
                  </a:txBody>
                  <a:tcPr marL="8197" marR="8197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HVAC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HVAC Best Practices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197" marR="8197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51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 Residential Trainings-to-date</a:t>
                      </a:r>
                    </a:p>
                  </a:txBody>
                  <a:tcPr marL="8197" marR="8197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197" marR="8197" marT="81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2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178169"/>
            <a:ext cx="8650974" cy="45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4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484" y="435565"/>
            <a:ext cx="5745147" cy="675819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Residential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9588" y="1524516"/>
          <a:ext cx="7732059" cy="3177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55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FY 2017 SEP Funding HPwES &amp; HVAC - as of 1/20/17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HPwES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HVAC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Projects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 Funds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Projects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 Funds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Commitments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$59,005.56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Completions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$166,112.42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$136,300.00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$225,117.98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FY17 Allocation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$295,775.70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$210,628.15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Available FY17 Funds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$70,657.72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$74,328.15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93950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306" y="4787153"/>
            <a:ext cx="8229600" cy="9100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With the current run rate, the funds for both programs may be exhausted in March/April ; communications to contractors will follow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08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2106" y="396683"/>
            <a:ext cx="6168694" cy="59684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Outreach Update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3224" y="1441710"/>
            <a:ext cx="8277552" cy="4351283"/>
          </a:xfrm>
        </p:spPr>
        <p:txBody>
          <a:bodyPr>
            <a:normAutofit/>
          </a:bodyPr>
          <a:lstStyle/>
          <a:p>
            <a:r>
              <a:rPr lang="en-US" sz="2400" dirty="0"/>
              <a:t>Microsoft Dynamic Customer Relationship Management (CRM) Update:</a:t>
            </a:r>
          </a:p>
          <a:p>
            <a:pPr lvl="1"/>
            <a:r>
              <a:rPr lang="en-US" sz="2400" dirty="0"/>
              <a:t>Continued calibrating various data inputs and outputs specific to NJCEP and the Outreach Team</a:t>
            </a:r>
          </a:p>
          <a:p>
            <a:r>
              <a:rPr lang="en-US" sz="2400" dirty="0"/>
              <a:t>Posting public events on NJCEP website calendar for NJCEP, Utilities and Sustainable Jersey</a:t>
            </a:r>
          </a:p>
          <a:p>
            <a:r>
              <a:rPr lang="en-US" sz="2400" dirty="0"/>
              <a:t>Participated in 131 events from July through January which identified 419 project leads</a:t>
            </a:r>
          </a:p>
          <a:p>
            <a:r>
              <a:rPr lang="en-US" sz="2400" dirty="0"/>
              <a:t>Creative Outreach Team participated in 66 events from July through January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46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3224" y="439713"/>
            <a:ext cx="6168694" cy="588987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outreach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3224" y="1463225"/>
            <a:ext cx="8277552" cy="4351283"/>
          </a:xfrm>
        </p:spPr>
        <p:txBody>
          <a:bodyPr>
            <a:normAutofit/>
          </a:bodyPr>
          <a:lstStyle/>
          <a:p>
            <a:r>
              <a:rPr lang="en-US" sz="2800" dirty="0"/>
              <a:t>The third Enhanced Outreach Account Manager for residential programs started November 7 and will handle the central part of the state</a:t>
            </a:r>
          </a:p>
          <a:p>
            <a:r>
              <a:rPr lang="en-US" sz="2800" dirty="0"/>
              <a:t>Working with the Middlesex County Board of Realtors regarding future trainings</a:t>
            </a:r>
          </a:p>
          <a:p>
            <a:r>
              <a:rPr lang="en-US" sz="2800" dirty="0"/>
              <a:t>Developed a step-by-step guide for HVAC contractors of how to submit WARM/COOL applications through the online portal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2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5198" y="446152"/>
            <a:ext cx="6168694" cy="6089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FY17 outreach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3224" y="1463225"/>
            <a:ext cx="8277552" cy="4351283"/>
          </a:xfrm>
        </p:spPr>
        <p:txBody>
          <a:bodyPr>
            <a:noAutofit/>
          </a:bodyPr>
          <a:lstStyle/>
          <a:p>
            <a:r>
              <a:rPr lang="en-US" sz="2400" dirty="0"/>
              <a:t>Conducting presentations statewide to NJ Association of Business Official (NJASBO) and NJ School Building &amp; Grounds (NJSBG)</a:t>
            </a:r>
          </a:p>
          <a:p>
            <a:r>
              <a:rPr lang="en-US" sz="2400" dirty="0"/>
              <a:t>Conducted monthly joint utility / Outreach Team meetings including NJNG, SJG, ETG, PSE</a:t>
            </a:r>
            <a:r>
              <a:rPr lang="en-US" sz="2400"/>
              <a:t>&amp;G, JCP&amp;L </a:t>
            </a:r>
            <a:r>
              <a:rPr lang="en-US" sz="2400" dirty="0"/>
              <a:t>and ACE to coordinate NJCEP and utility program promotion</a:t>
            </a:r>
          </a:p>
          <a:p>
            <a:r>
              <a:rPr lang="en-US" sz="2400" dirty="0"/>
              <a:t>Conducted monthly joint Sustainable Jersey / Outreach Team meetings to coordinate NJCE programs with SJ certification actions and sustainability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5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20202" y="2473663"/>
            <a:ext cx="4873451" cy="569791"/>
          </a:xfrm>
        </p:spPr>
        <p:txBody>
          <a:bodyPr/>
          <a:lstStyle/>
          <a:p>
            <a:r>
              <a:rPr lang="en-US" dirty="0"/>
              <a:t>Visit: NJCleanEnergy.com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03881" y="3293763"/>
            <a:ext cx="4681182" cy="569791"/>
          </a:xfrm>
        </p:spPr>
        <p:txBody>
          <a:bodyPr/>
          <a:lstStyle/>
          <a:p>
            <a:r>
              <a:rPr lang="en-US" dirty="0"/>
              <a:t>Call:  866-NJSMART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1597" y="4115959"/>
            <a:ext cx="8826052" cy="569791"/>
          </a:xfrm>
        </p:spPr>
        <p:txBody>
          <a:bodyPr/>
          <a:lstStyle/>
          <a:p>
            <a:r>
              <a:rPr lang="en-US" dirty="0"/>
              <a:t>Stay Informed:  NJCleanEnergy.com/NEWSLETTER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526" y="1510334"/>
            <a:ext cx="657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MORE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E44256-65CB-4B15-8665-198FC682AB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1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357743"/>
            <a:ext cx="8229600" cy="4557713"/>
          </a:xfrm>
        </p:spPr>
        <p:txBody>
          <a:bodyPr/>
          <a:lstStyle/>
          <a:p>
            <a:r>
              <a:rPr lang="en-US" sz="2800" u="sng" dirty="0"/>
              <a:t>SmartStart Retrofit &amp; New Construction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Over 1,940 projects approved through December representing ~$14.5M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Installed electric energy savings on target to meet goal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Installed gas savings exceeding goal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9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204546"/>
            <a:ext cx="8644877" cy="45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3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435346"/>
            <a:ext cx="8229600" cy="4557713"/>
          </a:xfrm>
        </p:spPr>
        <p:txBody>
          <a:bodyPr/>
          <a:lstStyle/>
          <a:p>
            <a:r>
              <a:rPr lang="en-US" sz="2800" u="sng" dirty="0"/>
              <a:t>Pay for Performance Existing Buildings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Volume of ERPs received and approved is trending well but average incentive per project is low resulting in lower than expected rate of commitment of funds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dirty="0"/>
              <a:t>Anticipated surplus funding requested to move to other programs in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Electric lifetime program savings from installations trending below goal at 34%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Gas lifetime program savings from installations trending below goal at 39%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1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213338"/>
            <a:ext cx="8650974" cy="45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6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30594"/>
            <a:ext cx="8229600" cy="5059111"/>
          </a:xfrm>
        </p:spPr>
        <p:txBody>
          <a:bodyPr/>
          <a:lstStyle/>
          <a:p>
            <a:r>
              <a:rPr lang="en-US" sz="2800" u="sng" dirty="0"/>
              <a:t>Pay for Performance New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7 applications received under the new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Backlog of projects from prior program year(s) have higher than average incentives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Anticipated surplus funding requested to meet demand.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Electric lifetime program savings from installations trending towards goal at 50%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Gas lifetime program savings from installations trending below goal at 39%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7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FY17 C&amp;I Program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C512-E278-453B-8181-6521DC28A47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204546"/>
            <a:ext cx="8650974" cy="45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4001"/>
      </p:ext>
    </p:extLst>
  </p:cSld>
  <p:clrMapOvr>
    <a:masterClrMapping/>
  </p:clrMapOvr>
</p:sld>
</file>

<file path=ppt/theme/theme1.xml><?xml version="1.0" encoding="utf-8"?>
<a:theme xmlns:a="http://schemas.openxmlformats.org/drawingml/2006/main" name="NJCEP Presentation-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Deta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NJCEP Presentation-Master Template</Template>
  <TotalTime>3639</TotalTime>
  <Words>1883</Words>
  <Application>Microsoft Office PowerPoint</Application>
  <PresentationFormat>On-screen Show (4:3)</PresentationFormat>
  <Paragraphs>335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 Unicode MS</vt:lpstr>
      <vt:lpstr>ＭＳ Ｐゴシック</vt:lpstr>
      <vt:lpstr>Arial</vt:lpstr>
      <vt:lpstr>Calibri</vt:lpstr>
      <vt:lpstr>Calibri Light</vt:lpstr>
      <vt:lpstr>Courier New</vt:lpstr>
      <vt:lpstr>Lato Light</vt:lpstr>
      <vt:lpstr>Times New Roman</vt:lpstr>
      <vt:lpstr>Wingdings</vt:lpstr>
      <vt:lpstr>NJCEP Presentation-Master Template</vt:lpstr>
      <vt:lpstr>Presentation/Program overview</vt:lpstr>
      <vt:lpstr>Section Cover</vt:lpstr>
      <vt:lpstr>Section Details</vt:lpstr>
      <vt:lpstr>Final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Janja Lupse</dc:creator>
  <cp:lastModifiedBy>Wetzel, Linda</cp:lastModifiedBy>
  <cp:revision>183</cp:revision>
  <cp:lastPrinted>2017-02-06T15:49:09Z</cp:lastPrinted>
  <dcterms:created xsi:type="dcterms:W3CDTF">2016-04-29T16:40:33Z</dcterms:created>
  <dcterms:modified xsi:type="dcterms:W3CDTF">2017-02-10T17:22:46Z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