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710" r:id="rId2"/>
    <p:sldMasterId id="2147483733" r:id="rId3"/>
    <p:sldMasterId id="2147483720" r:id="rId4"/>
  </p:sldMasterIdLst>
  <p:notesMasterIdLst>
    <p:notesMasterId r:id="rId35"/>
  </p:notesMasterIdLst>
  <p:handoutMasterIdLst>
    <p:handoutMasterId r:id="rId36"/>
  </p:handoutMasterIdLst>
  <p:sldIdLst>
    <p:sldId id="340" r:id="rId5"/>
    <p:sldId id="334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1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1" r:id="rId26"/>
    <p:sldId id="332" r:id="rId27"/>
    <p:sldId id="333" r:id="rId28"/>
    <p:sldId id="335" r:id="rId29"/>
    <p:sldId id="336" r:id="rId30"/>
    <p:sldId id="337" r:id="rId31"/>
    <p:sldId id="338" r:id="rId32"/>
    <p:sldId id="339" r:id="rId33"/>
    <p:sldId id="341" r:id="rId3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en Lutz" initials="" lastIdx="2" clrIdx="0"/>
  <p:cmAuthor id="1" name="Erin Ramsden" initials="" lastIdx="3" clrIdx="1"/>
  <p:cmAuthor id="2" name="Karine Shamlian" initials="" lastIdx="2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AB"/>
    <a:srgbClr val="656565"/>
    <a:srgbClr val="105F9E"/>
    <a:srgbClr val="650000"/>
    <a:srgbClr val="EEA420"/>
    <a:srgbClr val="00652A"/>
    <a:srgbClr val="4BACC6"/>
    <a:srgbClr val="E43F4D"/>
    <a:srgbClr val="F0C424"/>
    <a:srgbClr val="45C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8" autoAdjust="0"/>
    <p:restoredTop sz="95587" autoAdjust="0"/>
  </p:normalViewPr>
  <p:slideViewPr>
    <p:cSldViewPr snapToGrid="0">
      <p:cViewPr varScale="1">
        <p:scale>
          <a:sx n="83" d="100"/>
          <a:sy n="83" d="100"/>
        </p:scale>
        <p:origin x="136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38" y="84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31" tIns="46466" rIns="92931" bIns="46466" rtlCol="0"/>
          <a:lstStyle>
            <a:lvl1pPr algn="l">
              <a:defRPr sz="1200"/>
            </a:lvl1pPr>
          </a:lstStyle>
          <a:p>
            <a:endParaRPr lang="en-US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31" tIns="46466" rIns="92931" bIns="46466" rtlCol="0"/>
          <a:lstStyle>
            <a:lvl1pPr algn="r">
              <a:defRPr sz="1200"/>
            </a:lvl1pPr>
          </a:lstStyle>
          <a:p>
            <a:fld id="{B2389892-E97A-4BE7-BA53-F8BEA1C4BD4D}" type="datetimeFigureOut">
              <a:rPr lang="en-US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4/10/2017</a:t>
            </a:fld>
            <a:endParaRPr lang="en-US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2931" tIns="46466" rIns="92931" bIns="46466" rtlCol="0" anchor="b"/>
          <a:lstStyle>
            <a:lvl1pPr algn="l">
              <a:defRPr sz="1200"/>
            </a:lvl1pPr>
          </a:lstStyle>
          <a:p>
            <a:endParaRPr lang="en-US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2931" tIns="46466" rIns="92931" bIns="46466" rtlCol="0" anchor="b"/>
          <a:lstStyle>
            <a:lvl1pPr algn="r">
              <a:defRPr sz="1200"/>
            </a:lvl1pPr>
          </a:lstStyle>
          <a:p>
            <a:fld id="{36C20532-7156-49D8-A598-F0D1F5149ACF}" type="slidenum">
              <a:rPr lang="en-US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‹#›</a:t>
            </a:fld>
            <a:endParaRPr lang="en-US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1052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31" tIns="46466" rIns="92931" bIns="4646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2931" tIns="46466" rIns="92931" bIns="4646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Arial Unicode MS" panose="020B0604020202020204" pitchFamily="34" charset="-128"/>
                <a:cs typeface="Arial" charset="0"/>
              </a:defRPr>
            </a:lvl1pPr>
          </a:lstStyle>
          <a:p>
            <a:pPr>
              <a:defRPr/>
            </a:pPr>
            <a:fld id="{6EEEC6D6-84E9-2A45-AAD0-C6F678D04CC5}" type="datetimeFigureOut">
              <a:rPr lang="en-US" smtClean="0"/>
              <a:pPr>
                <a:defRPr/>
              </a:pPr>
              <a:t>4/10/2017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5325"/>
            <a:ext cx="4651375" cy="3487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1" tIns="46466" rIns="92931" bIns="4646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2931" tIns="46466" rIns="92931" bIns="46466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2931" tIns="46466" rIns="92931" bIns="4646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wrap="square" lIns="92931" tIns="46466" rIns="92931" bIns="464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Arial Unicode MS" panose="020B0604020202020204" pitchFamily="34" charset="-128"/>
                <a:cs typeface="Arial" charset="0"/>
              </a:defRPr>
            </a:lvl1pPr>
          </a:lstStyle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81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Unicode MS" panose="020B0604020202020204" pitchFamily="34" charset="-128"/>
        <a:cs typeface="Arial Unicode MS" panose="020B060402020202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Unicode MS" panose="020B060402020202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Unicode MS" panose="020B060402020202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Unicode MS" panose="020B060402020202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Unicode MS" panose="020B060402020202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3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Simplify Incentive table- currently the Energy Star competes against the ZERH,</a:t>
            </a:r>
            <a:r>
              <a:rPr lang="en-US" baseline="0" dirty="0"/>
              <a:t> where as a builder can build a more efficient Energy Star home by adding E* appliances and more E* lighting and can achieve a higher incentive which is just $2,000 below the ZERH incentives.  There is no incentive for a builder to move from E* to ZERH</a:t>
            </a:r>
          </a:p>
          <a:p>
            <a:endParaRPr lang="en-US" baseline="0" dirty="0"/>
          </a:p>
          <a:p>
            <a:r>
              <a:rPr lang="en-US" baseline="0" dirty="0"/>
              <a:t>Construction documents are required to be submitted to code official for issuance of the building permit, there is no need for them at the Program.</a:t>
            </a:r>
          </a:p>
          <a:p>
            <a:endParaRPr lang="en-US" baseline="0" dirty="0"/>
          </a:p>
          <a:p>
            <a:r>
              <a:rPr lang="en-US" baseline="0" dirty="0"/>
              <a:t>Focus on pre-drywall, this is where QA is critical and things can be corrected, also where majority of mentoring/education can occur.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26590-87BA-4DEC-8CB7-7231F3C8ED5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76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013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11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66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612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bullet - Changes to LEUP</a:t>
            </a:r>
            <a:r>
              <a:rPr lang="en-US" baseline="0" dirty="0"/>
              <a:t> mid FY17 - $300k to $200k minimum contribution, bank up to 2 years.</a:t>
            </a:r>
          </a:p>
          <a:p>
            <a:endParaRPr lang="en-US" dirty="0"/>
          </a:p>
          <a:p>
            <a:r>
              <a:rPr lang="en-US" baseline="0" dirty="0"/>
              <a:t>Need to gauge effectiveness of recent changes before making additional modifications. Additional recommendation by LEUC was to lower min to $100k. </a:t>
            </a:r>
          </a:p>
          <a:p>
            <a:endParaRPr lang="en-US" baseline="0" dirty="0"/>
          </a:p>
          <a:p>
            <a:r>
              <a:rPr lang="en-US" baseline="0" dirty="0"/>
              <a:t>2nd bullet – Intent is to make sure all parties understand the DEEP/FEEP and address any questions. Likely conference call but could be in person. </a:t>
            </a:r>
          </a:p>
          <a:p>
            <a:endParaRPr lang="en-US" baseline="0" dirty="0"/>
          </a:p>
          <a:p>
            <a:r>
              <a:rPr lang="en-US" baseline="0" dirty="0"/>
              <a:t>3rd bullet – Unique program for a specific sector of the market. Could be fit within tiers but not cleanly. </a:t>
            </a:r>
          </a:p>
          <a:p>
            <a:endParaRPr lang="en-US" baseline="0" dirty="0"/>
          </a:p>
          <a:p>
            <a:r>
              <a:rPr lang="en-US" baseline="0" dirty="0"/>
              <a:t>4</a:t>
            </a:r>
            <a:r>
              <a:rPr lang="en-US" baseline="30000" dirty="0"/>
              <a:t>th</a:t>
            </a:r>
            <a:r>
              <a:rPr lang="en-US" baseline="0" dirty="0"/>
              <a:t> bullet – Program will continue to evolve as it always has. Requirements, incentives, process will continue to change as needed.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87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7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397" indent="-231397" defTabSz="925589">
              <a:buFontTx/>
              <a:buAutoNum type="arabicParenR"/>
              <a:defRPr/>
            </a:pPr>
            <a:r>
              <a:rPr lang="en-US" dirty="0"/>
              <a:t>Raise incentive #1 from $.10</a:t>
            </a:r>
            <a:r>
              <a:rPr lang="en-US" baseline="0" dirty="0"/>
              <a:t> to $0.15/sqft and change min to $7,500. ; </a:t>
            </a:r>
            <a:r>
              <a:rPr lang="en-US" dirty="0"/>
              <a:t>Commit full incentive #1 value if building received an LGEA audit but it is older than 3 years (partners have expressed that cost of ERP development is expensive, hope to entice more participation and better quality submittals from partners). </a:t>
            </a:r>
          </a:p>
          <a:p>
            <a:pPr marL="231397" indent="-231397" defTabSz="925589">
              <a:buFontTx/>
              <a:buAutoNum type="arabicParenR"/>
              <a:defRPr/>
            </a:pPr>
            <a:r>
              <a:rPr lang="en-US" dirty="0"/>
              <a:t>(requested by ICP) </a:t>
            </a:r>
          </a:p>
          <a:p>
            <a:pPr marL="231397" indent="-231397" defTabSz="925589">
              <a:buFontTx/>
              <a:buAutoNum type="arabicParenR"/>
              <a:defRPr/>
            </a:pPr>
            <a:r>
              <a:rPr lang="en-US" dirty="0"/>
              <a:t>___________</a:t>
            </a:r>
          </a:p>
          <a:p>
            <a:pPr marL="231397" indent="-231397" defTabSz="925589">
              <a:buFontTx/>
              <a:buAutoNum type="arabicParenR"/>
              <a:defRPr/>
            </a:pPr>
            <a:r>
              <a:rPr lang="en-US" dirty="0"/>
              <a:t>Pay Incentive #3 even if minimum 15% savings is not achieved. Scale incentive down using existing rate with minimum payout of $10k (consistent with ICP) or committed incentive, whichever is less. (increase participation and reporting of verified savings from projects) </a:t>
            </a:r>
          </a:p>
          <a:p>
            <a:pPr marL="231397" indent="-231397" defTabSz="925589">
              <a:buFontTx/>
              <a:buAutoNum type="arabicParenR"/>
              <a:defRPr/>
            </a:pPr>
            <a:r>
              <a:rPr lang="en-US" dirty="0"/>
              <a:t>(reduce mistakes on submittals and manage expectations) </a:t>
            </a:r>
          </a:p>
          <a:p>
            <a:pPr marL="231397" indent="-231397" defTabSz="925589">
              <a:buFontTx/>
              <a:buAutoNum type="arabicParenR"/>
              <a:defRPr/>
            </a:pPr>
            <a:endParaRPr lang="en-US" dirty="0"/>
          </a:p>
          <a:p>
            <a:pPr marL="231397" indent="-231397" defTabSz="925589">
              <a:buFontTx/>
              <a:buAutoNum type="arabicParenR"/>
              <a:defRPr/>
            </a:pPr>
            <a:endParaRPr lang="en-US" dirty="0"/>
          </a:p>
          <a:p>
            <a:pPr marL="231397" indent="-231397" defTabSz="925589">
              <a:buFontTx/>
              <a:buAutoNum type="arabicParenR"/>
              <a:defRPr/>
            </a:pPr>
            <a:endParaRPr lang="en-US" dirty="0"/>
          </a:p>
          <a:p>
            <a:pPr marL="231397" indent="-231397">
              <a:buAutoNum type="arabicParenR"/>
            </a:pPr>
            <a:endParaRPr lang="en-US" baseline="0" dirty="0"/>
          </a:p>
          <a:p>
            <a:pPr marL="231397" indent="-231397">
              <a:buAutoNum type="arabicParenR"/>
            </a:pPr>
            <a:endParaRPr lang="en-US" baseline="0" dirty="0"/>
          </a:p>
          <a:p>
            <a:pPr marL="231397" indent="-231397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5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970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78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5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203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black"/>
                </a:solidFill>
                <a:ea typeface="ＭＳ Ｐゴシック" pitchFamily="24" charset="-128"/>
                <a:cs typeface="ＭＳ Ｐゴシック" pitchFamily="24" charset="-128"/>
              </a:rPr>
              <a:t>Re 3d </a:t>
            </a:r>
            <a:r>
              <a:rPr lang="en-US" sz="2400" dirty="0" err="1">
                <a:solidFill>
                  <a:prstClr val="black"/>
                </a:solidFill>
                <a:ea typeface="ＭＳ Ｐゴシック" pitchFamily="24" charset="-128"/>
                <a:cs typeface="ＭＳ Ｐゴシック" pitchFamily="24" charset="-128"/>
              </a:rPr>
              <a:t>subbullet</a:t>
            </a:r>
            <a:r>
              <a:rPr lang="en-US" sz="2400" dirty="0">
                <a:solidFill>
                  <a:prstClr val="black"/>
                </a:solidFill>
                <a:ea typeface="ＭＳ Ｐゴシック" pitchFamily="24" charset="-128"/>
                <a:cs typeface="ＭＳ Ｐゴシック" pitchFamily="24" charset="-128"/>
              </a:rPr>
              <a:t> </a:t>
            </a:r>
            <a:r>
              <a:rPr lang="en-US" sz="2400">
                <a:solidFill>
                  <a:prstClr val="black"/>
                </a:solidFill>
                <a:ea typeface="ＭＳ Ｐゴシック" pitchFamily="24" charset="-128"/>
                <a:cs typeface="ＭＳ Ｐゴシック" pitchFamily="24" charset="-128"/>
              </a:rPr>
              <a:t>to 3rBy </a:t>
            </a:r>
            <a:r>
              <a:rPr lang="en-US" sz="2400" dirty="0">
                <a:solidFill>
                  <a:prstClr val="black"/>
                </a:solidFill>
                <a:ea typeface="ＭＳ Ｐゴシック" pitchFamily="24" charset="-128"/>
                <a:cs typeface="ＭＳ Ｐゴシック" pitchFamily="24" charset="-128"/>
              </a:rPr>
              <a:t>way of example only, eligible ES systems can receive an incentive of $300 per kWh of energy capacity; a system sized larger than 1 MWh would receive $360 per kWh.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052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841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604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113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66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362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276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55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67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B148-ED04-4947-A9B6-19109EE1FB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40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26590-87BA-4DEC-8CB7-7231F3C8ED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02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26590-87BA-4DEC-8CB7-7231F3C8ED5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51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26590-87BA-4DEC-8CB7-7231F3C8ED5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9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2558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Reasons for AC efficiency eligibility : Incremental costs too high (18 SEER is $2,000 to $4,000), Models not available; and Limited participation and missing opportunities and peak savings as well as the feeder opportunity into HPwES </a:t>
            </a:r>
          </a:p>
          <a:p>
            <a:pPr marL="0" lvl="2" defTabSz="92558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Notes:</a:t>
            </a:r>
          </a:p>
          <a:p>
            <a:r>
              <a:rPr lang="en-US" dirty="0">
                <a:ea typeface="+mn-ea"/>
                <a:cs typeface="+mn-cs"/>
              </a:rPr>
              <a:t>We received responses from 18 hvac contractors so far,  we targeted the larger contractors with a mix of those participating in HPwES/Cool Advantage  and those only participating in Cool Advantage.  The average number of ac unit installs below the 15 SEER Energy Star level is 35%  with less than 4% at the 15 SEER.</a:t>
            </a:r>
          </a:p>
          <a:p>
            <a:r>
              <a:rPr lang="en-US" dirty="0">
                <a:ea typeface="+mn-ea"/>
                <a:cs typeface="+mn-cs"/>
              </a:rPr>
              <a:t> The largest offenders is Horizon with 1238 installs at 14 SEER/ 85% of their installs and Hutchinson at 70%</a:t>
            </a:r>
          </a:p>
          <a:p>
            <a:r>
              <a:rPr lang="en-US" dirty="0"/>
              <a:t>Changes by DOE to AC testing/rating of systems</a:t>
            </a:r>
          </a:p>
          <a:p>
            <a:pPr lvl="1"/>
            <a:r>
              <a:rPr lang="en-US" dirty="0"/>
              <a:t>Significant increase of number of systems that must be “tested”</a:t>
            </a:r>
          </a:p>
          <a:p>
            <a:pPr lvl="2"/>
            <a:r>
              <a:rPr lang="en-US" dirty="0"/>
              <a:t>Including third-party coil manufacturers</a:t>
            </a:r>
          </a:p>
          <a:p>
            <a:pPr lvl="1"/>
            <a:r>
              <a:rPr lang="en-US" dirty="0"/>
              <a:t>Changes to testing parameters- higher static pressures, increase fan wattage (coil only systems)</a:t>
            </a:r>
          </a:p>
          <a:p>
            <a:pPr marL="462794" lvl="1"/>
            <a:endParaRPr lang="en-US" dirty="0"/>
          </a:p>
          <a:p>
            <a:endParaRPr lang="en-US" dirty="0">
              <a:ea typeface="+mn-ea"/>
              <a:cs typeface="+mn-cs"/>
            </a:endParaRPr>
          </a:p>
          <a:p>
            <a:pPr marL="0" lvl="2" defTabSz="92558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26590-87BA-4DEC-8CB7-7231F3C8ED5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97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8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Non-BPI contractors deliver HVAC , air sealing, and/or insulation upgrades with prescriptive rebates as entry level into the program</a:t>
            </a:r>
          </a:p>
          <a:p>
            <a:pPr defTabSz="92558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Customers are offered the flexibility to purchase upgrades, ranging from single appliance upgrade all the way up to whole-house comprehensive projects based on their needs and purchasing ability</a:t>
            </a:r>
          </a:p>
          <a:p>
            <a:pPr defTabSz="92558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26590-87BA-4DEC-8CB7-7231F3C8ED5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77838" y="1597025"/>
            <a:ext cx="8229600" cy="45577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2106" y="396236"/>
            <a:ext cx="6105632" cy="6758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cap="all" baseline="0"/>
            </a:lvl1pPr>
          </a:lstStyle>
          <a:p>
            <a:pPr lvl="0"/>
            <a:r>
              <a:rPr lang="en-US" dirty="0"/>
              <a:t>ENTER TITLE TEXT</a:t>
            </a:r>
          </a:p>
        </p:txBody>
      </p:sp>
    </p:spTree>
    <p:extLst>
      <p:ext uri="{BB962C8B-B14F-4D97-AF65-F5344CB8AC3E}">
        <p14:creationId xmlns:p14="http://schemas.microsoft.com/office/powerpoint/2010/main" val="92229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111670" y="2528251"/>
            <a:ext cx="4681182" cy="56979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3600" b="0" cap="none" spc="0" baseline="0">
                <a:latin typeface="+mn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Website URL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427846" y="3294811"/>
            <a:ext cx="4681182" cy="56979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3600" b="0" cap="all" spc="0" baseline="0">
                <a:latin typeface="+mn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Program phone #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252691" y="4115959"/>
            <a:ext cx="5904957" cy="56979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3200" b="0" cap="none" spc="0" baseline="0">
                <a:latin typeface="+mn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cap="none" baseline="0" dirty="0"/>
              <a:t>Program Newsletter 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03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3122612" y="1295448"/>
            <a:ext cx="5524835" cy="731837"/>
          </a:xfrm>
          <a:prstGeom prst="rect">
            <a:avLst/>
          </a:prstGeom>
          <a:noFill/>
          <a:ln w="9525">
            <a:solidFill>
              <a:srgbClr val="105F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3125788" y="2201086"/>
            <a:ext cx="5521659" cy="3963230"/>
          </a:xfrm>
          <a:prstGeom prst="rect">
            <a:avLst/>
          </a:prstGeom>
          <a:noFill/>
          <a:ln w="9525">
            <a:solidFill>
              <a:srgbClr val="105F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 flipV="1">
            <a:off x="823913" y="1651048"/>
            <a:ext cx="2170112" cy="1587"/>
          </a:xfrm>
          <a:prstGeom prst="line">
            <a:avLst/>
          </a:prstGeom>
          <a:ln w="12700">
            <a:solidFill>
              <a:srgbClr val="105F9E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H="1">
            <a:off x="838200" y="3947833"/>
            <a:ext cx="2178050" cy="3175"/>
          </a:xfrm>
          <a:prstGeom prst="line">
            <a:avLst/>
          </a:prstGeom>
          <a:ln w="12700">
            <a:solidFill>
              <a:srgbClr val="105F9E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851848" y="1254504"/>
            <a:ext cx="2024062" cy="355600"/>
          </a:xfrm>
          <a:prstGeom prst="rect">
            <a:avLst/>
          </a:prstGeom>
        </p:spPr>
        <p:txBody>
          <a:bodyPr/>
          <a:lstStyle>
            <a:lvl1pPr marL="0" indent="0" algn="ctr" defTabSz="647700" rtl="0" eaLnBrk="1" fontAlgn="base" hangingPunct="1">
              <a:lnSpc>
                <a:spcPct val="120000"/>
              </a:lnSpc>
              <a:spcBef>
                <a:spcPts val="1700"/>
              </a:spcBef>
              <a:spcAft>
                <a:spcPct val="0"/>
              </a:spcAft>
              <a:buNone/>
              <a:defRPr lang="en-US" sz="1800" b="1" kern="1200" cap="all" baseline="0" dirty="0" smtClean="0">
                <a:solidFill>
                  <a:srgbClr val="105F9E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96938" y="3564937"/>
            <a:ext cx="2024062" cy="355600"/>
          </a:xfrm>
          <a:prstGeom prst="rect">
            <a:avLst/>
          </a:prstGeom>
        </p:spPr>
        <p:txBody>
          <a:bodyPr/>
          <a:lstStyle>
            <a:lvl1pPr marL="0" indent="0" algn="ctr" defTabSz="647700" rtl="0" eaLnBrk="1" fontAlgn="base" hangingPunct="1">
              <a:lnSpc>
                <a:spcPct val="120000"/>
              </a:lnSpc>
              <a:spcBef>
                <a:spcPts val="1700"/>
              </a:spcBef>
              <a:spcAft>
                <a:spcPct val="0"/>
              </a:spcAft>
              <a:buNone/>
              <a:defRPr lang="en-US" sz="1800" b="1" kern="1200" cap="all" baseline="0" dirty="0" smtClean="0">
                <a:solidFill>
                  <a:srgbClr val="105F9E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2"/>
          </p:nvPr>
        </p:nvSpPr>
        <p:spPr>
          <a:xfrm>
            <a:off x="3287713" y="1460500"/>
            <a:ext cx="5219700" cy="46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3330575" y="2347913"/>
            <a:ext cx="5157788" cy="36845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latin typeface="Calibri Light" panose="020F03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latin typeface="Calibri Light" panose="020F0302020204030204" pitchFamily="34" charset="0"/>
              </a:defRPr>
            </a:lvl2pPr>
            <a:lvl3pPr>
              <a:defRPr sz="1800">
                <a:latin typeface="Calibri Light" panose="020F0302020204030204" pitchFamily="34" charset="0"/>
              </a:defRPr>
            </a:lvl3pPr>
            <a:lvl4pPr>
              <a:defRPr sz="1800">
                <a:latin typeface="Calibri Light" panose="020F0302020204030204" pitchFamily="34" charset="0"/>
              </a:defRPr>
            </a:lvl4pPr>
            <a:lvl5pPr>
              <a:defRPr sz="1800"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32106" y="396236"/>
            <a:ext cx="6121397" cy="6758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cap="all" baseline="0"/>
            </a:lvl1pPr>
          </a:lstStyle>
          <a:p>
            <a:pPr lvl="0"/>
            <a:r>
              <a:rPr lang="en-US" dirty="0"/>
              <a:t>ENTER TITLE TEXT</a:t>
            </a:r>
          </a:p>
        </p:txBody>
      </p:sp>
    </p:spTree>
    <p:extLst>
      <p:ext uri="{BB962C8B-B14F-4D97-AF65-F5344CB8AC3E}">
        <p14:creationId xmlns:p14="http://schemas.microsoft.com/office/powerpoint/2010/main" val="9292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under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96D35B4-D7AE-4D85-A57B-B2B020E7A9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1" y="1295400"/>
            <a:ext cx="9144001" cy="0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solidFill>
                  <a:srgbClr val="4F4F4F"/>
                </a:solidFill>
                <a:latin typeface="+mn-lt"/>
                <a:cs typeface="Arial" pitchFamily="34" charset="0"/>
              </a:defRPr>
            </a:lvl1pPr>
            <a:lvl2pPr>
              <a:defRPr sz="2800">
                <a:solidFill>
                  <a:srgbClr val="4F4F4F"/>
                </a:solidFill>
                <a:latin typeface="+mn-lt"/>
                <a:cs typeface="Arial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800" baseline="0">
                <a:solidFill>
                  <a:srgbClr val="4F4F4F"/>
                </a:solidFill>
                <a:latin typeface="+mn-lt"/>
                <a:cs typeface="Arial" pitchFamily="34" charset="0"/>
              </a:defRPr>
            </a:lvl3pPr>
            <a:lvl4pPr>
              <a:defRPr sz="2800" baseline="0">
                <a:solidFill>
                  <a:srgbClr val="4F4F4F"/>
                </a:solidFill>
                <a:latin typeface="+mn-lt"/>
                <a:cs typeface="Arial" pitchFamily="34" charset="0"/>
              </a:defRPr>
            </a:lvl4pPr>
            <a:lvl5pPr>
              <a:defRPr sz="2800" baseline="0">
                <a:solidFill>
                  <a:srgbClr val="4F4F4F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71475" y="551506"/>
            <a:ext cx="7121525" cy="673100"/>
          </a:xfrm>
          <a:prstGeom prst="rect">
            <a:avLst/>
          </a:prstGeom>
        </p:spPr>
        <p:txBody>
          <a:bodyPr/>
          <a:lstStyle>
            <a:lvl1pPr algn="l">
              <a:defRPr sz="3000" b="1" baseline="0">
                <a:solidFill>
                  <a:srgbClr val="00557E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7166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2000250"/>
            <a:ext cx="9144000" cy="161925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Tx/>
              <a:buNone/>
              <a:defRPr sz="4800" baseline="0">
                <a:solidFill>
                  <a:srgbClr val="656565"/>
                </a:solidFill>
                <a:latin typeface="+mj-lt"/>
              </a:defRPr>
            </a:lvl1pPr>
            <a:lvl2pPr marL="457200" indent="0" algn="ctr">
              <a:buFontTx/>
              <a:buNone/>
              <a:defRPr sz="4800">
                <a:latin typeface="+mj-lt"/>
              </a:defRPr>
            </a:lvl2pPr>
            <a:lvl3pPr marL="914400" indent="0" algn="ctr">
              <a:buFontTx/>
              <a:buNone/>
              <a:defRPr sz="4800">
                <a:latin typeface="+mj-lt"/>
              </a:defRPr>
            </a:lvl3pPr>
            <a:lvl4pPr marL="1371600" indent="0" algn="ctr">
              <a:buFontTx/>
              <a:buNone/>
              <a:defRPr sz="4800">
                <a:latin typeface="+mj-lt"/>
              </a:defRPr>
            </a:lvl4pPr>
            <a:lvl5pPr marL="1828800" indent="0" algn="ctr">
              <a:buFontTx/>
              <a:buNone/>
              <a:defRPr sz="4800">
                <a:latin typeface="+mj-lt"/>
              </a:defRPr>
            </a:lvl5pPr>
          </a:lstStyle>
          <a:p>
            <a:pPr lvl="0"/>
            <a:r>
              <a:rPr lang="en-US" dirty="0"/>
              <a:t>Click to enter program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3886200"/>
            <a:ext cx="9144000" cy="7620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Tx/>
              <a:buNone/>
              <a:defRPr sz="2800" baseline="0">
                <a:solidFill>
                  <a:srgbClr val="656565"/>
                </a:solidFill>
                <a:latin typeface="Calibri Light" panose="020F0302020204030204" pitchFamily="34" charset="0"/>
              </a:defRPr>
            </a:lvl1pPr>
            <a:lvl2pPr marL="457200" indent="0" algn="ctr">
              <a:spcBef>
                <a:spcPts val="0"/>
              </a:spcBef>
              <a:buFontTx/>
              <a:buNone/>
              <a:defRPr sz="2800">
                <a:solidFill>
                  <a:srgbClr val="656565"/>
                </a:solidFill>
                <a:latin typeface="Calibri Light" panose="020F0302020204030204" pitchFamily="34" charset="0"/>
              </a:defRPr>
            </a:lvl2pPr>
            <a:lvl3pPr marL="914400" indent="0" algn="ctr">
              <a:spcBef>
                <a:spcPts val="0"/>
              </a:spcBef>
              <a:buFontTx/>
              <a:buNone/>
              <a:defRPr sz="2800">
                <a:solidFill>
                  <a:srgbClr val="656565"/>
                </a:solidFill>
                <a:latin typeface="Calibri Light" panose="020F0302020204030204" pitchFamily="34" charset="0"/>
              </a:defRPr>
            </a:lvl3pPr>
            <a:lvl4pPr marL="1371600" indent="0" algn="ctr">
              <a:spcBef>
                <a:spcPts val="0"/>
              </a:spcBef>
              <a:buFontTx/>
              <a:buNone/>
              <a:defRPr sz="2800">
                <a:solidFill>
                  <a:srgbClr val="656565"/>
                </a:solidFill>
                <a:latin typeface="Calibri Light" panose="020F0302020204030204" pitchFamily="34" charset="0"/>
              </a:defRPr>
            </a:lvl4pPr>
            <a:lvl5pPr marL="1828800" indent="0" algn="ctr">
              <a:spcBef>
                <a:spcPts val="0"/>
              </a:spcBef>
              <a:buFontTx/>
              <a:buNone/>
              <a:defRPr sz="2800">
                <a:solidFill>
                  <a:srgbClr val="656565"/>
                </a:solidFill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enter presentation name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5050725"/>
            <a:ext cx="9144000" cy="36195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>
                <a:solidFill>
                  <a:srgbClr val="656565"/>
                </a:solidFill>
                <a:latin typeface="Calibri Light" panose="020F0302020204030204" pitchFamily="34" charset="0"/>
              </a:defRPr>
            </a:lvl1pPr>
            <a:lvl2pPr marL="457200" indent="0" algn="ctr">
              <a:buFontTx/>
              <a:buNone/>
              <a:defRPr sz="1200">
                <a:latin typeface="Calibri Light" panose="020F0302020204030204" pitchFamily="34" charset="0"/>
              </a:defRPr>
            </a:lvl2pPr>
            <a:lvl3pPr marL="914400" indent="0" algn="ctr">
              <a:buFontTx/>
              <a:buNone/>
              <a:defRPr sz="1200">
                <a:latin typeface="Calibri Light" panose="020F0302020204030204" pitchFamily="34" charset="0"/>
              </a:defRPr>
            </a:lvl3pPr>
            <a:lvl4pPr marL="1371600" indent="0" algn="ctr">
              <a:buFontTx/>
              <a:buNone/>
              <a:defRPr sz="1200">
                <a:latin typeface="Calibri Light" panose="020F0302020204030204" pitchFamily="34" charset="0"/>
              </a:defRPr>
            </a:lvl4pPr>
            <a:lvl5pPr marL="1828800" indent="0" algn="ctr">
              <a:buFontTx/>
              <a:buNone/>
              <a:defRPr sz="1200"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add presenter’s name  and date of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6E97D55-C933-4B8D-AA37-598C8362B7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7296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6346825"/>
          </a:xfrm>
          <a:prstGeom prst="rect">
            <a:avLst/>
          </a:prstGeom>
          <a:noFill/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/>
              <a:t>Click the picture icon to insert a topic-specific image.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972910"/>
            <a:ext cx="4256088" cy="2017986"/>
          </a:xfrm>
          <a:prstGeom prst="rect">
            <a:avLst/>
          </a:prstGeom>
          <a:solidFill>
            <a:srgbClr val="105F9E">
              <a:alpha val="50000"/>
            </a:srgbClr>
          </a:solidFill>
        </p:spPr>
        <p:txBody>
          <a:bodyPr anchor="ctr" anchorCtr="1"/>
          <a:lstStyle>
            <a:lvl1pPr marL="0" indent="0" algn="ctr">
              <a:buFontTx/>
              <a:buNone/>
              <a:defRPr sz="28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14106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>
            <a:off x="660215" y="1570583"/>
            <a:ext cx="3775075" cy="4360862"/>
            <a:chOff x="660215" y="1570583"/>
            <a:chExt cx="3775075" cy="4360862"/>
          </a:xfrm>
        </p:grpSpPr>
        <p:sp>
          <p:nvSpPr>
            <p:cNvPr id="15" name="Rectangle 14"/>
            <p:cNvSpPr/>
            <p:nvPr/>
          </p:nvSpPr>
          <p:spPr bwMode="auto">
            <a:xfrm>
              <a:off x="660215" y="1570583"/>
              <a:ext cx="3760787" cy="4360862"/>
            </a:xfrm>
            <a:prstGeom prst="rect">
              <a:avLst/>
            </a:prstGeom>
            <a:noFill/>
            <a:ln w="9525">
              <a:solidFill>
                <a:srgbClr val="105F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63390" y="5483770"/>
              <a:ext cx="3771900" cy="447675"/>
            </a:xfrm>
            <a:prstGeom prst="rect">
              <a:avLst/>
            </a:prstGeom>
            <a:solidFill>
              <a:srgbClr val="105F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</p:grpSp>
      <p:sp>
        <p:nvSpPr>
          <p:cNvPr id="19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32106" y="396236"/>
            <a:ext cx="6058335" cy="69158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cap="all" baseline="0"/>
            </a:lvl1pPr>
          </a:lstStyle>
          <a:p>
            <a:pPr lvl="0"/>
            <a:r>
              <a:rPr lang="en-US" dirty="0"/>
              <a:t>ENTER TITLE TEXT</a:t>
            </a:r>
          </a:p>
        </p:txBody>
      </p:sp>
      <p:sp>
        <p:nvSpPr>
          <p:cNvPr id="23" name="Text Placeholder 2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325069" y="1603612"/>
            <a:ext cx="2393950" cy="511175"/>
          </a:xfrm>
          <a:prstGeom prst="rect">
            <a:avLst/>
          </a:prstGeom>
        </p:spPr>
        <p:txBody>
          <a:bodyPr anchor="ctr" anchorCtr="1"/>
          <a:lstStyle>
            <a:lvl1pPr marL="0" indent="0">
              <a:buFontTx/>
              <a:buNone/>
              <a:defRPr sz="1800" b="1">
                <a:solidFill>
                  <a:srgbClr val="105F9E"/>
                </a:solidFill>
              </a:defRPr>
            </a:lvl1pPr>
          </a:lstStyle>
          <a:p>
            <a:pPr lvl="0"/>
            <a:r>
              <a:rPr lang="en-US" dirty="0"/>
              <a:t>Enter text.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/>
          </p:nvPr>
        </p:nvSpPr>
        <p:spPr>
          <a:xfrm>
            <a:off x="928688" y="2400300"/>
            <a:ext cx="2551112" cy="18129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6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2019868" y="3751014"/>
            <a:ext cx="2233171" cy="145281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756392" y="5461943"/>
            <a:ext cx="3569950" cy="479424"/>
          </a:xfrm>
          <a:prstGeom prst="rect">
            <a:avLst/>
          </a:prstGeom>
        </p:spPr>
        <p:txBody>
          <a:bodyPr anchor="ctr" anchorCtr="1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text.</a:t>
            </a:r>
          </a:p>
        </p:txBody>
      </p:sp>
      <p:grpSp>
        <p:nvGrpSpPr>
          <p:cNvPr id="35" name="Group 34"/>
          <p:cNvGrpSpPr/>
          <p:nvPr userDrawn="1"/>
        </p:nvGrpSpPr>
        <p:grpSpPr>
          <a:xfrm>
            <a:off x="4893296" y="1570583"/>
            <a:ext cx="3775075" cy="4360862"/>
            <a:chOff x="4893296" y="1570583"/>
            <a:chExt cx="3775075" cy="4360862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893296" y="1570583"/>
              <a:ext cx="3760787" cy="4360862"/>
            </a:xfrm>
            <a:prstGeom prst="rect">
              <a:avLst/>
            </a:prstGeom>
            <a:noFill/>
            <a:ln w="9525">
              <a:solidFill>
                <a:srgbClr val="105F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896471" y="5483770"/>
              <a:ext cx="3771900" cy="447675"/>
            </a:xfrm>
            <a:prstGeom prst="rect">
              <a:avLst/>
            </a:prstGeom>
            <a:solidFill>
              <a:srgbClr val="105F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</p:grpSp>
      <p:sp>
        <p:nvSpPr>
          <p:cNvPr id="32" name="Text Placeholder 22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5558150" y="1603612"/>
            <a:ext cx="2393950" cy="511175"/>
          </a:xfrm>
          <a:prstGeom prst="rect">
            <a:avLst/>
          </a:prstGeom>
        </p:spPr>
        <p:txBody>
          <a:bodyPr anchor="ctr" anchorCtr="1"/>
          <a:lstStyle>
            <a:lvl1pPr marL="0" indent="0">
              <a:buFontTx/>
              <a:buNone/>
              <a:defRPr sz="1800" b="1">
                <a:solidFill>
                  <a:srgbClr val="105F9E"/>
                </a:solidFill>
              </a:defRPr>
            </a:lvl1pPr>
          </a:lstStyle>
          <a:p>
            <a:pPr lvl="0"/>
            <a:r>
              <a:rPr lang="en-US" dirty="0"/>
              <a:t>Enter text.</a:t>
            </a:r>
          </a:p>
        </p:txBody>
      </p:sp>
      <p:sp>
        <p:nvSpPr>
          <p:cNvPr id="33" name="Picture Placeholder 24"/>
          <p:cNvSpPr>
            <a:spLocks noGrp="1"/>
          </p:cNvSpPr>
          <p:nvPr userDrawn="1">
            <p:ph type="pic" sz="quarter" idx="18"/>
          </p:nvPr>
        </p:nvSpPr>
        <p:spPr>
          <a:xfrm>
            <a:off x="5161769" y="2400300"/>
            <a:ext cx="2551112" cy="18129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34" name="Picture Placeholder 24"/>
          <p:cNvSpPr>
            <a:spLocks noGrp="1"/>
          </p:cNvSpPr>
          <p:nvPr userDrawn="1">
            <p:ph type="pic" sz="quarter" idx="19"/>
          </p:nvPr>
        </p:nvSpPr>
        <p:spPr>
          <a:xfrm>
            <a:off x="6252949" y="3751014"/>
            <a:ext cx="2233171" cy="145281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36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988714" y="5454247"/>
            <a:ext cx="3569950" cy="479424"/>
          </a:xfrm>
          <a:prstGeom prst="rect">
            <a:avLst/>
          </a:prstGeom>
        </p:spPr>
        <p:txBody>
          <a:bodyPr anchor="ctr" anchorCtr="1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text.</a:t>
            </a:r>
          </a:p>
        </p:txBody>
      </p:sp>
    </p:spTree>
    <p:extLst>
      <p:ext uri="{BB962C8B-B14F-4D97-AF65-F5344CB8AC3E}">
        <p14:creationId xmlns:p14="http://schemas.microsoft.com/office/powerpoint/2010/main" val="353248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etails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2106" y="396236"/>
            <a:ext cx="6168694" cy="6758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cap="all" baseline="0"/>
            </a:lvl1pPr>
          </a:lstStyle>
          <a:p>
            <a:pPr lvl="0"/>
            <a:r>
              <a:rPr lang="en-US" dirty="0"/>
              <a:t>ENTER TITLE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25014" y="1592317"/>
            <a:ext cx="8277552" cy="43512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568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etails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3246" y="1583377"/>
            <a:ext cx="5568120" cy="4557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142038" y="2116138"/>
            <a:ext cx="2660650" cy="20327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32106" y="396236"/>
            <a:ext cx="6137163" cy="69158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cap="all" baseline="0"/>
            </a:lvl1pPr>
          </a:lstStyle>
          <a:p>
            <a:pPr lvl="0"/>
            <a:r>
              <a:rPr lang="en-US" dirty="0"/>
              <a:t>ENTER TITLE TEXT</a:t>
            </a:r>
          </a:p>
        </p:txBody>
      </p:sp>
    </p:spTree>
    <p:extLst>
      <p:ext uri="{BB962C8B-B14F-4D97-AF65-F5344CB8AC3E}">
        <p14:creationId xmlns:p14="http://schemas.microsoft.com/office/powerpoint/2010/main" val="353539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2106" y="396236"/>
            <a:ext cx="6089866" cy="69158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cap="all" baseline="0"/>
            </a:lvl1pPr>
          </a:lstStyle>
          <a:p>
            <a:pPr lvl="0"/>
            <a:r>
              <a:rPr lang="en-US" dirty="0"/>
              <a:t>BUSINESS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72967" y="1812987"/>
            <a:ext cx="4572000" cy="1529309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600" b="0" baseline="0"/>
            </a:lvl1pPr>
          </a:lstStyle>
          <a:p>
            <a:pPr lvl="0"/>
            <a:r>
              <a:rPr lang="en-US" dirty="0"/>
              <a:t>Building Type, Program Type, Total Project Cost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72965" y="3429001"/>
            <a:ext cx="4572001" cy="1458309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600" b="1" baseline="0"/>
            </a:lvl1pPr>
          </a:lstStyle>
          <a:p>
            <a:pPr lvl="0"/>
            <a:r>
              <a:rPr lang="en-US" dirty="0"/>
              <a:t>Incentives ($), Annual Savings ($), Payback Period (Years)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2966" y="4997669"/>
            <a:ext cx="4572000" cy="1072055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600" b="0" baseline="0"/>
            </a:lvl1pPr>
          </a:lstStyle>
          <a:p>
            <a:pPr lvl="0"/>
            <a:r>
              <a:rPr lang="en-US" dirty="0"/>
              <a:t>Special project notes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5334000" y="1596728"/>
            <a:ext cx="3810000" cy="32546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 hasCustomPrompt="1"/>
          </p:nvPr>
        </p:nvSpPr>
        <p:spPr>
          <a:xfrm>
            <a:off x="5597525" y="1876425"/>
            <a:ext cx="3546475" cy="27273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Picture of Business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 hasCustomPrompt="1"/>
          </p:nvPr>
        </p:nvSpPr>
        <p:spPr>
          <a:xfrm>
            <a:off x="6781800" y="4299613"/>
            <a:ext cx="2094186" cy="87148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</a:lstStyle>
          <a:p>
            <a:r>
              <a:rPr lang="en-US" dirty="0"/>
              <a:t>Business Logo</a:t>
            </a:r>
          </a:p>
        </p:txBody>
      </p:sp>
    </p:spTree>
    <p:extLst>
      <p:ext uri="{BB962C8B-B14F-4D97-AF65-F5344CB8AC3E}">
        <p14:creationId xmlns:p14="http://schemas.microsoft.com/office/powerpoint/2010/main" val="196610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" descr="bk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354763"/>
            <a:ext cx="2223114" cy="45719"/>
          </a:xfrm>
          <a:prstGeom prst="rect">
            <a:avLst/>
          </a:prstGeom>
          <a:solidFill>
            <a:srgbClr val="0065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6625" y="6354763"/>
            <a:ext cx="2251075" cy="460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22775" y="6354763"/>
            <a:ext cx="2212975" cy="45719"/>
          </a:xfrm>
          <a:prstGeom prst="rect">
            <a:avLst/>
          </a:prstGeom>
          <a:solidFill>
            <a:srgbClr val="105F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2575" y="6354763"/>
            <a:ext cx="2514600" cy="46037"/>
          </a:xfrm>
          <a:prstGeom prst="rect">
            <a:avLst/>
          </a:prstGeom>
          <a:solidFill>
            <a:srgbClr val="EEA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Shape 34"/>
          <p:cNvSpPr/>
          <p:nvPr/>
        </p:nvSpPr>
        <p:spPr>
          <a:xfrm>
            <a:off x="-192088" y="6551613"/>
            <a:ext cx="9144001" cy="15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defTabSz="647700">
              <a:lnSpc>
                <a:spcPct val="120000"/>
              </a:lnSpc>
              <a:spcBef>
                <a:spcPts val="1700"/>
              </a:spcBef>
              <a:defRPr sz="4500">
                <a:solidFill>
                  <a:srgbClr val="6565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NJCleanEnergy.com</a:t>
            </a:r>
            <a:endParaRPr sz="900" dirty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9" b="23892"/>
          <a:stretch/>
        </p:blipFill>
        <p:spPr>
          <a:xfrm>
            <a:off x="6274124" y="113174"/>
            <a:ext cx="2698647" cy="85509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 flipH="1" flipV="1">
            <a:off x="0" y="1079500"/>
            <a:ext cx="2495550" cy="46038"/>
          </a:xfrm>
          <a:prstGeom prst="rect">
            <a:avLst/>
          </a:prstGeom>
          <a:solidFill>
            <a:srgbClr val="105F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9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676" r:id="rId2"/>
    <p:sldLayoutId id="2147483743" r:id="rId3"/>
    <p:sldLayoutId id="2147483744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Arial Unicode MS" panose="020B0604020202020204" pitchFamily="34" charset="-128"/>
          <a:cs typeface="Arial Unicode MS" panose="020B060402020202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32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Wingdings" charset="2"/>
        <a:buChar char="§"/>
        <a:defRPr sz="28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24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–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»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" descr="bk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354763"/>
            <a:ext cx="2223114" cy="45719"/>
          </a:xfrm>
          <a:prstGeom prst="rect">
            <a:avLst/>
          </a:prstGeom>
          <a:solidFill>
            <a:srgbClr val="0065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6625" y="6354763"/>
            <a:ext cx="2251075" cy="460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22775" y="6354763"/>
            <a:ext cx="2212975" cy="45719"/>
          </a:xfrm>
          <a:prstGeom prst="rect">
            <a:avLst/>
          </a:prstGeom>
          <a:solidFill>
            <a:srgbClr val="105F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2575" y="6354763"/>
            <a:ext cx="2514600" cy="46037"/>
          </a:xfrm>
          <a:prstGeom prst="rect">
            <a:avLst/>
          </a:prstGeom>
          <a:solidFill>
            <a:srgbClr val="EEA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Shape 34"/>
          <p:cNvSpPr/>
          <p:nvPr/>
        </p:nvSpPr>
        <p:spPr>
          <a:xfrm>
            <a:off x="-192088" y="6551613"/>
            <a:ext cx="9144001" cy="15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defTabSz="647700">
              <a:lnSpc>
                <a:spcPct val="120000"/>
              </a:lnSpc>
              <a:spcBef>
                <a:spcPts val="1700"/>
              </a:spcBef>
              <a:defRPr sz="4500">
                <a:solidFill>
                  <a:srgbClr val="6565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NJCleanEnergy.com</a:t>
            </a:r>
            <a:endParaRPr sz="900" dirty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994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Arial Unicode MS" panose="020B0604020202020204" pitchFamily="34" charset="-128"/>
          <a:cs typeface="Arial Unicode MS" panose="020B060402020202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32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Wingdings" charset="2"/>
        <a:buChar char="§"/>
        <a:defRPr sz="28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24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–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»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" descr="bk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354763"/>
            <a:ext cx="2223114" cy="45719"/>
          </a:xfrm>
          <a:prstGeom prst="rect">
            <a:avLst/>
          </a:prstGeom>
          <a:solidFill>
            <a:srgbClr val="0065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6625" y="6354763"/>
            <a:ext cx="2251075" cy="460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22775" y="6354763"/>
            <a:ext cx="2212975" cy="45719"/>
          </a:xfrm>
          <a:prstGeom prst="rect">
            <a:avLst/>
          </a:prstGeom>
          <a:solidFill>
            <a:srgbClr val="105F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2575" y="6354763"/>
            <a:ext cx="2514600" cy="46037"/>
          </a:xfrm>
          <a:prstGeom prst="rect">
            <a:avLst/>
          </a:prstGeom>
          <a:solidFill>
            <a:srgbClr val="EEA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Shape 34"/>
          <p:cNvSpPr/>
          <p:nvPr/>
        </p:nvSpPr>
        <p:spPr>
          <a:xfrm>
            <a:off x="-192088" y="6551613"/>
            <a:ext cx="9144001" cy="15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defTabSz="647700">
              <a:lnSpc>
                <a:spcPct val="120000"/>
              </a:lnSpc>
              <a:spcBef>
                <a:spcPts val="1700"/>
              </a:spcBef>
              <a:defRPr sz="4500">
                <a:solidFill>
                  <a:srgbClr val="6565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NJCleanEnergy.com</a:t>
            </a:r>
            <a:endParaRPr sz="900" dirty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9" b="23892"/>
          <a:stretch/>
        </p:blipFill>
        <p:spPr>
          <a:xfrm>
            <a:off x="6274124" y="113174"/>
            <a:ext cx="2698647" cy="85509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 flipH="1" flipV="1">
            <a:off x="0" y="1079500"/>
            <a:ext cx="2495550" cy="46038"/>
          </a:xfrm>
          <a:prstGeom prst="rect">
            <a:avLst/>
          </a:prstGeom>
          <a:solidFill>
            <a:srgbClr val="105F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0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Arial Unicode MS" panose="020B0604020202020204" pitchFamily="34" charset="-128"/>
          <a:cs typeface="Arial Unicode MS" panose="020B060402020202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32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Wingdings" charset="2"/>
        <a:buChar char="§"/>
        <a:defRPr sz="28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24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–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»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" descr="bk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354763"/>
            <a:ext cx="2223114" cy="45719"/>
          </a:xfrm>
          <a:prstGeom prst="rect">
            <a:avLst/>
          </a:prstGeom>
          <a:solidFill>
            <a:srgbClr val="0065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6625" y="6354763"/>
            <a:ext cx="2251075" cy="460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22775" y="6354763"/>
            <a:ext cx="2212975" cy="45719"/>
          </a:xfrm>
          <a:prstGeom prst="rect">
            <a:avLst/>
          </a:prstGeom>
          <a:solidFill>
            <a:srgbClr val="105F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2575" y="6354763"/>
            <a:ext cx="2514600" cy="46037"/>
          </a:xfrm>
          <a:prstGeom prst="rect">
            <a:avLst/>
          </a:prstGeom>
          <a:solidFill>
            <a:srgbClr val="EEA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Shape 34"/>
          <p:cNvSpPr/>
          <p:nvPr/>
        </p:nvSpPr>
        <p:spPr>
          <a:xfrm>
            <a:off x="-192088" y="6551613"/>
            <a:ext cx="9144001" cy="15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defTabSz="647700">
              <a:lnSpc>
                <a:spcPct val="120000"/>
              </a:lnSpc>
              <a:spcBef>
                <a:spcPts val="1700"/>
              </a:spcBef>
              <a:defRPr sz="4500">
                <a:solidFill>
                  <a:srgbClr val="6565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NJCleanEnergy.com</a:t>
            </a:r>
            <a:endParaRPr sz="900" dirty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9" b="23892"/>
          <a:stretch/>
        </p:blipFill>
        <p:spPr>
          <a:xfrm>
            <a:off x="6274124" y="113174"/>
            <a:ext cx="2698647" cy="855090"/>
          </a:xfrm>
          <a:prstGeom prst="rect">
            <a:avLst/>
          </a:prstGeom>
        </p:spPr>
      </p:pic>
      <p:sp>
        <p:nvSpPr>
          <p:cNvPr id="18" name="Text Placeholder 3"/>
          <p:cNvSpPr txBox="1">
            <a:spLocks/>
          </p:cNvSpPr>
          <p:nvPr/>
        </p:nvSpPr>
        <p:spPr>
          <a:xfrm>
            <a:off x="0" y="1514906"/>
            <a:ext cx="9144000" cy="859809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3600" b="0" i="0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more information</a:t>
            </a:r>
          </a:p>
        </p:txBody>
      </p:sp>
      <p:sp>
        <p:nvSpPr>
          <p:cNvPr id="19" name="Text Placeholder 3"/>
          <p:cNvSpPr txBox="1">
            <a:spLocks/>
          </p:cNvSpPr>
          <p:nvPr/>
        </p:nvSpPr>
        <p:spPr>
          <a:xfrm>
            <a:off x="1583138" y="2528253"/>
            <a:ext cx="1610436" cy="542493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3600" b="1" i="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Visit</a:t>
            </a:r>
          </a:p>
        </p:txBody>
      </p:sp>
      <p:sp>
        <p:nvSpPr>
          <p:cNvPr id="20" name="Text Placeholder 3"/>
          <p:cNvSpPr txBox="1">
            <a:spLocks/>
          </p:cNvSpPr>
          <p:nvPr/>
        </p:nvSpPr>
        <p:spPr>
          <a:xfrm>
            <a:off x="1899311" y="3294803"/>
            <a:ext cx="1610436" cy="581161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3600" b="1" i="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Call</a:t>
            </a:r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400332" y="4075001"/>
            <a:ext cx="2943370" cy="581161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3600" b="1" i="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5F9E"/>
              </a:buClr>
              <a:buFontTx/>
              <a:buNone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Stay Informed</a:t>
            </a:r>
          </a:p>
        </p:txBody>
      </p:sp>
    </p:spTree>
    <p:extLst>
      <p:ext uri="{BB962C8B-B14F-4D97-AF65-F5344CB8AC3E}">
        <p14:creationId xmlns:p14="http://schemas.microsoft.com/office/powerpoint/2010/main" val="155469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Arial Unicode MS" panose="020B0604020202020204" pitchFamily="34" charset="-128"/>
          <a:cs typeface="Arial Unicode MS" panose="020B060402020202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32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Wingdings" charset="2"/>
        <a:buChar char="§"/>
        <a:defRPr sz="28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•"/>
        <a:defRPr sz="24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–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05F9E"/>
        </a:buClr>
        <a:buFont typeface="Arial" charset="0"/>
        <a:buChar char="»"/>
        <a:defRPr sz="2000" b="0" i="0" kern="1200">
          <a:solidFill>
            <a:schemeClr val="tx1">
              <a:lumMod val="65000"/>
              <a:lumOff val="35000"/>
            </a:schemeClr>
          </a:solidFill>
          <a:latin typeface="+mn-lt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Strategic Plan and Proposed FY18 Program Changes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0" y="3886200"/>
            <a:ext cx="9144000" cy="1054290"/>
          </a:xfrm>
        </p:spPr>
        <p:txBody>
          <a:bodyPr/>
          <a:lstStyle/>
          <a:p>
            <a:r>
              <a:rPr lang="en-US" dirty="0"/>
              <a:t>EE Committee Meeting</a:t>
            </a:r>
          </a:p>
          <a:p>
            <a:r>
              <a:rPr lang="en-US" dirty="0"/>
              <a:t>April 11, 2017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0" y="5050724"/>
            <a:ext cx="9144000" cy="572153"/>
          </a:xfrm>
        </p:spPr>
        <p:txBody>
          <a:bodyPr/>
          <a:lstStyle/>
          <a:p>
            <a:r>
              <a:rPr lang="en-US" sz="3200" dirty="0"/>
              <a:t>Presented by TRC Team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6E97D55-C933-4B8D-AA37-598C8362B73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93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60" y="1200674"/>
            <a:ext cx="9236262" cy="5019196"/>
          </a:xfrm>
        </p:spPr>
        <p:txBody>
          <a:bodyPr/>
          <a:lstStyle/>
          <a:p>
            <a:pPr marL="0" indent="0">
              <a:buNone/>
            </a:pPr>
            <a:r>
              <a:rPr lang="en-US" sz="2200" u="sng" dirty="0">
                <a:solidFill>
                  <a:schemeClr val="tx1"/>
                </a:solidFill>
              </a:rPr>
              <a:t>FY18 </a:t>
            </a:r>
            <a:r>
              <a:rPr lang="en-US" sz="2200" dirty="0">
                <a:solidFill>
                  <a:schemeClr val="tx1"/>
                </a:solidFill>
              </a:rPr>
              <a:t>(HVAC):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Consider adding incentive tiers for air conditioners and cold climate mini split heat pumps to increase </a:t>
            </a:r>
            <a:r>
              <a:rPr lang="en-US" sz="2000" i="1" dirty="0" err="1">
                <a:solidFill>
                  <a:schemeClr val="tx1"/>
                </a:solidFill>
              </a:rPr>
              <a:t>COOL</a:t>
            </a:r>
            <a:r>
              <a:rPr lang="en-US" sz="2000" dirty="0" err="1">
                <a:solidFill>
                  <a:schemeClr val="tx1"/>
                </a:solidFill>
              </a:rPr>
              <a:t>Advantage</a:t>
            </a:r>
            <a:r>
              <a:rPr lang="en-US" sz="2000" dirty="0">
                <a:solidFill>
                  <a:schemeClr val="tx1"/>
                </a:solidFill>
              </a:rPr>
              <a:t> Program participation. 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Continue to include Geothermal Heat Pump and Solar Water Heaters as eligible measures as part of </a:t>
            </a:r>
            <a:r>
              <a:rPr lang="en-US" sz="2000" dirty="0" err="1">
                <a:solidFill>
                  <a:schemeClr val="tx1"/>
                </a:solidFill>
              </a:rPr>
              <a:t>HPwES</a:t>
            </a:r>
            <a:r>
              <a:rPr lang="en-US" sz="2000" dirty="0">
                <a:solidFill>
                  <a:schemeClr val="tx1"/>
                </a:solidFill>
              </a:rPr>
              <a:t> comprehensive projects, but no longer as stand-alone HVAC prescriptive measures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Transition from paper to online applications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u="sng" dirty="0">
                <a:solidFill>
                  <a:schemeClr val="tx1"/>
                </a:solidFill>
              </a:rPr>
              <a:t>FY18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err="1">
                <a:solidFill>
                  <a:schemeClr val="tx1"/>
                </a:solidFill>
              </a:rPr>
              <a:t>HPwES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Reduce required paperwork (e.g., audit report)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Pilot DI measure packages (LEDs, water measures)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Pilot prescriptive measures (air sealing &amp; insulation)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Enhanced outreach to remodeling trades (NJIT)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26592" y="551506"/>
            <a:ext cx="6566408" cy="673100"/>
          </a:xfrm>
        </p:spPr>
        <p:txBody>
          <a:bodyPr/>
          <a:lstStyle/>
          <a:p>
            <a:r>
              <a:rPr lang="en-US" dirty="0"/>
              <a:t>HVAC &amp; Home Performance </a:t>
            </a:r>
          </a:p>
        </p:txBody>
      </p:sp>
    </p:spTree>
    <p:extLst>
      <p:ext uri="{BB962C8B-B14F-4D97-AF65-F5344CB8AC3E}">
        <p14:creationId xmlns:p14="http://schemas.microsoft.com/office/powerpoint/2010/main" val="2682097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9680"/>
            <a:ext cx="8229600" cy="4525963"/>
          </a:xfrm>
        </p:spPr>
        <p:txBody>
          <a:bodyPr/>
          <a:lstStyle/>
          <a:p>
            <a:pPr marL="5715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Prescriptive and performance paths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Contractors operate with flexibility and within their “sweet spot” at their level of expertise and business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Participation increases with measure bundling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Tiered technical requirements with escalating incentives up to full comprehensive projects by BPI GoldStar contractors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Research potential for “Low to Moderate Income” sector as target for participation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5360" y="551506"/>
            <a:ext cx="6517640" cy="673100"/>
          </a:xfrm>
        </p:spPr>
        <p:txBody>
          <a:bodyPr/>
          <a:lstStyle/>
          <a:p>
            <a:r>
              <a:rPr lang="en-US" dirty="0"/>
              <a:t>Residential Retrofit Program</a:t>
            </a:r>
          </a:p>
        </p:txBody>
      </p:sp>
    </p:spTree>
    <p:extLst>
      <p:ext uri="{BB962C8B-B14F-4D97-AF65-F5344CB8AC3E}">
        <p14:creationId xmlns:p14="http://schemas.microsoft.com/office/powerpoint/2010/main" val="3020388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03" y="1263120"/>
            <a:ext cx="9164477" cy="5017216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Eliminate requirement to submit Construction 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Change the 60/60 pre-drywall requirement to 120 days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Emphasize pre-drywall inspections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Marketing for ENERGY STAR® labeled homes and NJ incentives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Transform the market to “net zero-energy”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Incentives for ZERH to cover additional rater fees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Simplify incentive structure and adjust for RESNET changes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3168" y="551506"/>
            <a:ext cx="6529832" cy="673100"/>
          </a:xfrm>
        </p:spPr>
        <p:txBody>
          <a:bodyPr/>
          <a:lstStyle/>
          <a:p>
            <a:r>
              <a:rPr lang="en-US" dirty="0"/>
              <a:t>Residential New Construction</a:t>
            </a:r>
          </a:p>
        </p:txBody>
      </p:sp>
    </p:spTree>
    <p:extLst>
      <p:ext uri="{BB962C8B-B14F-4D97-AF65-F5344CB8AC3E}">
        <p14:creationId xmlns:p14="http://schemas.microsoft.com/office/powerpoint/2010/main" val="285629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402080"/>
            <a:ext cx="8485632" cy="5230368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Adjust incentives where price points decline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Considerable uncertainty in the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Watch federal regulations and industry trends closely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Continue promotion of product types where less costly options could undermine efficient purchases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82624" y="499872"/>
            <a:ext cx="6717792" cy="609600"/>
          </a:xfrm>
        </p:spPr>
        <p:txBody>
          <a:bodyPr/>
          <a:lstStyle/>
          <a:p>
            <a:r>
              <a:rPr lang="en-US" dirty="0"/>
              <a:t>Retail Lighting</a:t>
            </a:r>
          </a:p>
        </p:txBody>
      </p:sp>
    </p:spTree>
    <p:extLst>
      <p:ext uri="{BB962C8B-B14F-4D97-AF65-F5344CB8AC3E}">
        <p14:creationId xmlns:p14="http://schemas.microsoft.com/office/powerpoint/2010/main" val="2717079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659"/>
            <a:ext cx="8229600" cy="4868691"/>
          </a:xfrm>
        </p:spPr>
        <p:txBody>
          <a:bodyPr/>
          <a:lstStyle/>
          <a:p>
            <a:pPr marL="5715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Targets room air conditioners and dehumidifiers so customers with smaller units can participate without recycling a primary refrigerator or freezer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Events will be set up through local partnerships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Customers will drop off units at the site and receive a rebate by mail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Reduces cost for recycling smaller units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Partnering with local retailers/organizations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36320" y="560832"/>
            <a:ext cx="6542405" cy="561702"/>
          </a:xfrm>
        </p:spPr>
        <p:txBody>
          <a:bodyPr/>
          <a:lstStyle/>
          <a:p>
            <a:r>
              <a:rPr lang="en-US" dirty="0"/>
              <a:t>Appliance Recycling Turn-In Events</a:t>
            </a:r>
          </a:p>
        </p:txBody>
      </p:sp>
    </p:spTree>
    <p:extLst>
      <p:ext uri="{BB962C8B-B14F-4D97-AF65-F5344CB8AC3E}">
        <p14:creationId xmlns:p14="http://schemas.microsoft.com/office/powerpoint/2010/main" val="1311879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Customer Focused Approach through Outreach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Early Account Manager/Case Manager coordination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Determine customer goals before deciding on program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Some form of building assessment in tiers 2 &amp; 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Tiered Path vs individual programs (SS, P4P) for EE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Retain DI program and possibly LEUP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C&amp;I Long Term Goals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866126"/>
              </p:ext>
            </p:extLst>
          </p:nvPr>
        </p:nvGraphicFramePr>
        <p:xfrm>
          <a:off x="707136" y="3796518"/>
          <a:ext cx="7729728" cy="1743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0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6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CONSTRUCTION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EXISTING BUILDING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0/Building evaluation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Benchmarking/LGEA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Single Measure/ Prescriptive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Single Measure/ Prescriptive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Multi-Measure/Systems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Multi-Measure/Systems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8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Whole Building/Comprehensive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Whole Building/Comprehensive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010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102359" y="1204640"/>
            <a:ext cx="9191765" cy="5279136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Redesign applications and correspondence documents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Improve customer experience and usability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Provide streamlined format for multiple site submissions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Review and revise existing incentive levels as appropriate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Make a series of adjustments to eligibility criteria (e.g., allow T12 lighting to be replaced with LEDs)</a:t>
            </a:r>
            <a:endParaRPr lang="en-US" sz="24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Define prescriptive incentives as Tier 1 offering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Implement revised Custom path as part of Tier 2 offering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Not limited to unique/new technologies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Utilize lessons learned from Customer Tailored Pilot</a:t>
            </a:r>
          </a:p>
          <a:p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53440" y="585215"/>
            <a:ext cx="5979160" cy="5730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cap="none" dirty="0">
                <a:solidFill>
                  <a:srgbClr val="00557E"/>
                </a:solidFill>
              </a:rPr>
              <a:t>NJ </a:t>
            </a:r>
            <a:r>
              <a:rPr lang="en-US" sz="3000" b="1" cap="none" dirty="0" err="1">
                <a:solidFill>
                  <a:srgbClr val="00557E"/>
                </a:solidFill>
              </a:rPr>
              <a:t>SmartStart</a:t>
            </a:r>
            <a:r>
              <a:rPr lang="en-US" sz="3000" b="1" cap="none" dirty="0">
                <a:solidFill>
                  <a:srgbClr val="00557E"/>
                </a:solidFill>
              </a:rPr>
              <a:t> Buildings</a:t>
            </a:r>
          </a:p>
        </p:txBody>
      </p:sp>
    </p:spTree>
    <p:extLst>
      <p:ext uri="{BB962C8B-B14F-4D97-AF65-F5344CB8AC3E}">
        <p14:creationId xmlns:p14="http://schemas.microsoft.com/office/powerpoint/2010/main" val="2334266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Review effectiveness of mid-FY17 program changes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Add requirement for kickoff/scoping meeting after enrollment</a:t>
            </a:r>
            <a:endParaRPr lang="en-US" sz="2400" u="sng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Evaluate maintaining program outside of Tier platform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Further define and tailor offering to large customers</a:t>
            </a:r>
          </a:p>
          <a:p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036320" y="609600"/>
            <a:ext cx="4364355" cy="5445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solidFill>
                  <a:srgbClr val="00557E"/>
                </a:solidFill>
              </a:rPr>
              <a:t>Large Energy Users Pilot</a:t>
            </a:r>
          </a:p>
          <a:p>
            <a:endParaRPr lang="en-US" sz="3000" b="1" cap="none" dirty="0">
              <a:solidFill>
                <a:srgbClr val="0055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50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457200" y="1265600"/>
            <a:ext cx="8229600" cy="472408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Increase the entity cap for DI projects participating in cooperation with ESIP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Add flexibility regarding current maximum kW demand eligibility requirement</a:t>
            </a:r>
          </a:p>
          <a:p>
            <a:endParaRPr lang="en-US" sz="24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Continue to investigate a state-wide financing solution to address the customer cost share for DI projects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Conduct a DI Stakeholders meeting to investigate alternative DI program delivery models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Investigate incorporating DI into tiered approach 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07136" y="551506"/>
            <a:ext cx="6785864" cy="673100"/>
          </a:xfrm>
        </p:spPr>
        <p:txBody>
          <a:bodyPr/>
          <a:lstStyle/>
          <a:p>
            <a:r>
              <a:rPr lang="en-US" dirty="0"/>
              <a:t>Direct Install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50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266128" y="1192998"/>
            <a:ext cx="8877871" cy="4687507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Increase Incentive #1 amount and lower LGEA reductions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ICP Path Incentive #1 bonus cap increases from $15k to $25k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Considering modifying maximum lighting savings requirement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Moving from absolute threshold to pro-rated approach for cases in which actual/reported savings below 15% when calculating Incentive #3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Kickoff/scoping meetings shortly after application receipt</a:t>
            </a:r>
          </a:p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Align P4P EB as Tier 3 path</a:t>
            </a:r>
          </a:p>
          <a:p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721175" y="534629"/>
            <a:ext cx="6012134" cy="65836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b="1" cap="none" dirty="0">
                <a:solidFill>
                  <a:srgbClr val="00557E"/>
                </a:solidFill>
              </a:rPr>
              <a:t>Pay for Performance Existing Buildings</a:t>
            </a:r>
          </a:p>
        </p:txBody>
      </p:sp>
    </p:spTree>
    <p:extLst>
      <p:ext uri="{BB962C8B-B14F-4D97-AF65-F5344CB8AC3E}">
        <p14:creationId xmlns:p14="http://schemas.microsoft.com/office/powerpoint/2010/main" val="318193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Make it easier to participate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Provide more options– not just basic and comprehensive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Meet the customer’s needs instead of  pushing them into limited options that may or may not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Be faster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Outreach is critical to new approach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Provide Marketing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Program predictability matters - Plan transitions to minimize market disruptions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1476" y="109183"/>
            <a:ext cx="6518852" cy="1115424"/>
          </a:xfrm>
        </p:spPr>
        <p:txBody>
          <a:bodyPr/>
          <a:lstStyle/>
          <a:p>
            <a:r>
              <a:rPr lang="en-US" dirty="0"/>
              <a:t>Themes from Strategic Plan </a:t>
            </a:r>
            <a:br>
              <a:rPr lang="en-US" dirty="0"/>
            </a:br>
            <a:r>
              <a:rPr lang="en-US" dirty="0"/>
              <a:t>Stakeholder Process</a:t>
            </a:r>
          </a:p>
        </p:txBody>
      </p:sp>
    </p:spTree>
    <p:extLst>
      <p:ext uri="{BB962C8B-B14F-4D97-AF65-F5344CB8AC3E}">
        <p14:creationId xmlns:p14="http://schemas.microsoft.com/office/powerpoint/2010/main" val="226491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No major changes recommended (program re-designed in FY17)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Similar administrative/procedural changes as P4P 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Align P4P NC as Tier 3 path</a:t>
            </a:r>
          </a:p>
          <a:p>
            <a:endParaRPr lang="en-US" u="sn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47284" y="478539"/>
            <a:ext cx="6651752" cy="673100"/>
          </a:xfrm>
        </p:spPr>
        <p:txBody>
          <a:bodyPr/>
          <a:lstStyle/>
          <a:p>
            <a:r>
              <a:rPr lang="en-US" sz="2800" dirty="0"/>
              <a:t>Pay for Performance New Construction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49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238834" y="1320192"/>
            <a:ext cx="8905166" cy="472408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Provide several types of audits in addition to the standard ASHRAE Level II Audits currently offered: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ASHRAE Level I Audits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Add-on scope audits (e.g., a more detailed review of an existing or potential CHP or renewable energy system)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Consider adding a program metric, perhaps based on projected savings and/or % of savings realized via participation in other NJCEP incentive programs</a:t>
            </a:r>
            <a:endParaRPr lang="en-US" sz="2000" u="sng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Open audit up to more sectors, with a 50/50 cost sharing option for those sectors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u="sn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65632" y="551506"/>
            <a:ext cx="6627368" cy="673100"/>
          </a:xfrm>
        </p:spPr>
        <p:txBody>
          <a:bodyPr/>
          <a:lstStyle/>
          <a:p>
            <a:r>
              <a:rPr lang="en-US" dirty="0"/>
              <a:t>Local Government Energy Audit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54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87424"/>
            <a:ext cx="8530389" cy="4698897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ＭＳ Ｐゴシック" pitchFamily="24" charset="-128"/>
              </a:rPr>
              <a:t>Systems fueled by Class 1 renewable source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30% bonus incentive (pro-rated if mixed fuel)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Replace 10-year with 25-year payback requirement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Size limited by capacity of fuel production, not on-site demand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ＭＳ Ｐゴシック" pitchFamily="24" charset="-128"/>
              </a:rPr>
              <a:t>Systems serving Critical Facilities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Require Blackstart capability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Replace 10-year with 20-year payback requirement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ＭＳ Ｐゴシック" pitchFamily="24" charset="-128"/>
              </a:rPr>
              <a:t>Changes post FY18 steered by RULESS CHP/FC Study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Heat and Power</a:t>
            </a:r>
          </a:p>
        </p:txBody>
      </p:sp>
    </p:spTree>
    <p:extLst>
      <p:ext uri="{BB962C8B-B14F-4D97-AF65-F5344CB8AC3E}">
        <p14:creationId xmlns:p14="http://schemas.microsoft.com/office/powerpoint/2010/main" val="3136947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36" y="147089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ＭＳ Ｐゴシック" pitchFamily="24" charset="-128"/>
              </a:rPr>
              <a:t>Require quarterly post-installation performance reporting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ＭＳ Ｐゴシック" pitchFamily="24" charset="-128"/>
              </a:rPr>
              <a:t>Split incentive payments: 80% upon installation, 20% upon reporting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ＭＳ Ｐゴシック" pitchFamily="24" charset="-128"/>
              </a:rPr>
              <a:t>Increase incentive maximums and add new multiplier: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Increase the Project maximum to $500,000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Increase the Ownership Entity maximum to $2,000,000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Electric Storage systems with a capacity larger than 1 MWh would receive an additional 20%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r>
              <a:rPr lang="en-US" sz="2400" dirty="0">
                <a:solidFill>
                  <a:schemeClr val="tx1"/>
                </a:solidFill>
                <a:cs typeface="ＭＳ Ｐゴシック" pitchFamily="24" charset="-128"/>
              </a:rPr>
              <a:t>Changes post FY18 steered by RULESS RES Study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Renewable Electric Storage</a:t>
            </a:r>
          </a:p>
        </p:txBody>
      </p:sp>
    </p:spTree>
    <p:extLst>
      <p:ext uri="{BB962C8B-B14F-4D97-AF65-F5344CB8AC3E}">
        <p14:creationId xmlns:p14="http://schemas.microsoft.com/office/powerpoint/2010/main" val="573392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FY18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NJIT Plan under NJCELC - training/educational tools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Provide additional training/tech support to trade allies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Develop customer/contractor specific training content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 Program/sector driven outreach strategies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 Residential Customer Journey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u="sng" dirty="0">
                <a:solidFill>
                  <a:schemeClr val="tx1"/>
                </a:solidFill>
              </a:rPr>
              <a:t>Strategic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We will need marketing, in addition to outreach, to promote the new tiered program approach and new program offerings</a:t>
            </a:r>
          </a:p>
          <a:p>
            <a:endParaRPr lang="en-US" u="sn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and Outreach</a:t>
            </a:r>
          </a:p>
        </p:txBody>
      </p:sp>
    </p:spTree>
    <p:extLst>
      <p:ext uri="{BB962C8B-B14F-4D97-AF65-F5344CB8AC3E}">
        <p14:creationId xmlns:p14="http://schemas.microsoft.com/office/powerpoint/2010/main" val="2297859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457199" y="1381832"/>
            <a:ext cx="8523027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Highlights of Program Design Proposal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Single point of entry regardless of building type (EB and NC), rather than individual offerings (8 separate program options)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Improve access to segments of MF housing that did not fit into other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Streamline program administration, avoid confusion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Increase participation and maximize savings per dollar spent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Tiered approach to meet customers’ needs</a:t>
            </a:r>
            <a:endParaRPr lang="en-US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Unit based incentives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Use Partner network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63168" y="548641"/>
            <a:ext cx="5422456" cy="5608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cap="none" dirty="0">
                <a:solidFill>
                  <a:srgbClr val="00557E"/>
                </a:solidFill>
              </a:rPr>
              <a:t>Multifamily Program</a:t>
            </a:r>
          </a:p>
        </p:txBody>
      </p:sp>
    </p:spTree>
    <p:extLst>
      <p:ext uri="{BB962C8B-B14F-4D97-AF65-F5344CB8AC3E}">
        <p14:creationId xmlns:p14="http://schemas.microsoft.com/office/powerpoint/2010/main" val="4049342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Key Elements of Proposal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Define MF as having 5 or more tenant housing units and a single owner or management entity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After transition, MF customers will not be permitted to use other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Multiple paths to meet customers’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Utilize outreach to pro-actively market with particular attention to affordable housing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63168" y="548641"/>
            <a:ext cx="5422456" cy="5608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cap="none" dirty="0">
                <a:solidFill>
                  <a:srgbClr val="00557E"/>
                </a:solidFill>
              </a:rPr>
              <a:t>Multifamily Program</a:t>
            </a:r>
          </a:p>
        </p:txBody>
      </p:sp>
    </p:spTree>
    <p:extLst>
      <p:ext uri="{BB962C8B-B14F-4D97-AF65-F5344CB8AC3E}">
        <p14:creationId xmlns:p14="http://schemas.microsoft.com/office/powerpoint/2010/main" val="226811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Key Details of Proposal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Comprehensive/whole building approach as well as prescriptive paths offered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Will utilize pre-approved energy services companies to deliver Program (build on existing partner networks through P4P, </a:t>
            </a:r>
            <a:r>
              <a:rPr lang="en-US" sz="2400" dirty="0" err="1">
                <a:solidFill>
                  <a:schemeClr val="tx1"/>
                </a:solidFill>
              </a:rPr>
              <a:t>HPwES</a:t>
            </a:r>
            <a:r>
              <a:rPr lang="en-US" sz="2400" dirty="0">
                <a:solidFill>
                  <a:schemeClr val="tx1"/>
                </a:solidFill>
              </a:rPr>
              <a:t> and RNC raters/builders)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Eligible measures consistent with existing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Recognize federal programs through DOE, EPA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Exploring option of no cost walk through to identify savings 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63168" y="548641"/>
            <a:ext cx="5422456" cy="5608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cap="none" dirty="0">
                <a:solidFill>
                  <a:srgbClr val="00557E"/>
                </a:solidFill>
              </a:rPr>
              <a:t>Multifamily Program</a:t>
            </a:r>
          </a:p>
        </p:txBody>
      </p:sp>
    </p:spTree>
    <p:extLst>
      <p:ext uri="{BB962C8B-B14F-4D97-AF65-F5344CB8AC3E}">
        <p14:creationId xmlns:p14="http://schemas.microsoft.com/office/powerpoint/2010/main" val="1244493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Key Details of Proposal 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Incentive levels for </a:t>
            </a:r>
            <a:r>
              <a:rPr lang="en-US" sz="2400" b="1" dirty="0">
                <a:solidFill>
                  <a:schemeClr val="tx1"/>
                </a:solidFill>
              </a:rPr>
              <a:t>whole-building</a:t>
            </a:r>
            <a:r>
              <a:rPr lang="en-US" sz="2400" dirty="0">
                <a:solidFill>
                  <a:schemeClr val="tx1"/>
                </a:solidFill>
              </a:rPr>
              <a:t> tier comparable to existing programs (P4P, </a:t>
            </a:r>
            <a:r>
              <a:rPr lang="en-US" sz="2400" dirty="0" err="1">
                <a:solidFill>
                  <a:schemeClr val="tx1"/>
                </a:solidFill>
              </a:rPr>
              <a:t>HPwES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>
                <a:solidFill>
                  <a:schemeClr val="tx1"/>
                </a:solidFill>
              </a:rPr>
              <a:t>Savings modeled on a whole building basis but based on number of units. Incentives on per-unit basis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Considering option of incentive to defray cost of more detailed energy assessments</a:t>
            </a:r>
          </a:p>
          <a:p>
            <a:r>
              <a:rPr lang="en-US" sz="2400" dirty="0">
                <a:solidFill>
                  <a:schemeClr val="tx1"/>
                </a:solidFill>
              </a:rPr>
              <a:t>Additional optional incentive bonus for verification of savings/performance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63168" y="548641"/>
            <a:ext cx="5422456" cy="5608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cap="none" dirty="0">
                <a:solidFill>
                  <a:srgbClr val="00557E"/>
                </a:solidFill>
              </a:rPr>
              <a:t>Multifamily Program</a:t>
            </a:r>
          </a:p>
        </p:txBody>
      </p:sp>
    </p:spTree>
    <p:extLst>
      <p:ext uri="{BB962C8B-B14F-4D97-AF65-F5344CB8AC3E}">
        <p14:creationId xmlns:p14="http://schemas.microsoft.com/office/powerpoint/2010/main" val="1420836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Key Details of Proposal 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Incentive levels for </a:t>
            </a:r>
            <a:r>
              <a:rPr lang="en-US" sz="2400" b="1" dirty="0">
                <a:solidFill>
                  <a:schemeClr val="tx1"/>
                </a:solidFill>
              </a:rPr>
              <a:t>prescriptive tier </a:t>
            </a:r>
            <a:r>
              <a:rPr lang="en-US" sz="2400" dirty="0">
                <a:solidFill>
                  <a:schemeClr val="tx1"/>
                </a:solidFill>
              </a:rPr>
              <a:t>comparable to existing programs (SS, </a:t>
            </a:r>
            <a:r>
              <a:rPr lang="en-US" sz="2400" i="1" dirty="0">
                <a:solidFill>
                  <a:schemeClr val="tx1"/>
                </a:solidFill>
              </a:rPr>
              <a:t>WARM/</a:t>
            </a:r>
            <a:r>
              <a:rPr lang="en-US" sz="2400" i="1" dirty="0" err="1">
                <a:solidFill>
                  <a:schemeClr val="tx1"/>
                </a:solidFill>
              </a:rPr>
              <a:t>COOL</a:t>
            </a:r>
            <a:r>
              <a:rPr lang="en-US" sz="2400" dirty="0" err="1">
                <a:solidFill>
                  <a:schemeClr val="tx1"/>
                </a:solidFill>
              </a:rPr>
              <a:t>Advantage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>
                <a:solidFill>
                  <a:schemeClr val="tx1"/>
                </a:solidFill>
              </a:rPr>
              <a:t>List of prescriptive incentive expanded to reflect common MF measures beyond lighting such as appliances, low flow fixtures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Savings thresholds for NC and EB will differ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Alternative incentive structure for other types of MF such as shelters, dormitories, independent living facilities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Modified incentives for affordable housing defined by income eligibility requirements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63168" y="548641"/>
            <a:ext cx="5422456" cy="5608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cap="none" dirty="0">
                <a:solidFill>
                  <a:srgbClr val="00557E"/>
                </a:solidFill>
              </a:rPr>
              <a:t>Multifamily Program</a:t>
            </a:r>
          </a:p>
        </p:txBody>
      </p:sp>
    </p:spTree>
    <p:extLst>
      <p:ext uri="{BB962C8B-B14F-4D97-AF65-F5344CB8AC3E}">
        <p14:creationId xmlns:p14="http://schemas.microsoft.com/office/powerpoint/2010/main" val="290194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5008" y="1542697"/>
            <a:ext cx="7682232" cy="481365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04672" y="551506"/>
            <a:ext cx="6688328" cy="673100"/>
          </a:xfrm>
        </p:spPr>
        <p:txBody>
          <a:bodyPr/>
          <a:lstStyle/>
          <a:p>
            <a:r>
              <a:rPr lang="en-US" dirty="0"/>
              <a:t>Perception of Current Programs</a:t>
            </a:r>
          </a:p>
        </p:txBody>
      </p:sp>
    </p:spTree>
    <p:extLst>
      <p:ext uri="{BB962C8B-B14F-4D97-AF65-F5344CB8AC3E}">
        <p14:creationId xmlns:p14="http://schemas.microsoft.com/office/powerpoint/2010/main" val="3908029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C512-E278-453B-8181-6521DC28A47C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1"/>
                </a:solidFill>
              </a:rPr>
              <a:t>Next Steps</a:t>
            </a:r>
          </a:p>
          <a:p>
            <a:r>
              <a:rPr lang="en-US" sz="2400" dirty="0">
                <a:solidFill>
                  <a:schemeClr val="tx1"/>
                </a:solidFill>
              </a:rPr>
              <a:t>General summary of program design in FY18 Filing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Will host stakeholder meetings to collect feedback on program design</a:t>
            </a:r>
          </a:p>
          <a:p>
            <a:r>
              <a:rPr lang="en-US" sz="2400" dirty="0">
                <a:solidFill>
                  <a:schemeClr val="tx1"/>
                </a:solidFill>
              </a:rPr>
              <a:t>Finalize program details for BPU approval</a:t>
            </a:r>
          </a:p>
          <a:p>
            <a:r>
              <a:rPr lang="en-US" sz="2400" dirty="0">
                <a:solidFill>
                  <a:schemeClr val="tx1"/>
                </a:solidFill>
              </a:rPr>
              <a:t>Launch Program with transition period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63168" y="548641"/>
            <a:ext cx="5422456" cy="5608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cap="none" dirty="0">
                <a:solidFill>
                  <a:srgbClr val="00557E"/>
                </a:solidFill>
              </a:rPr>
              <a:t>Multifamily Program</a:t>
            </a:r>
          </a:p>
        </p:txBody>
      </p:sp>
    </p:spTree>
    <p:extLst>
      <p:ext uri="{BB962C8B-B14F-4D97-AF65-F5344CB8AC3E}">
        <p14:creationId xmlns:p14="http://schemas.microsoft.com/office/powerpoint/2010/main" val="143641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53996" y="1681220"/>
            <a:ext cx="7267044" cy="455349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26592" y="551506"/>
            <a:ext cx="6566408" cy="673100"/>
          </a:xfrm>
        </p:spPr>
        <p:txBody>
          <a:bodyPr/>
          <a:lstStyle/>
          <a:p>
            <a:r>
              <a:rPr lang="en-US" dirty="0"/>
              <a:t>Proposed Approach</a:t>
            </a:r>
          </a:p>
        </p:txBody>
      </p:sp>
    </p:spTree>
    <p:extLst>
      <p:ext uri="{BB962C8B-B14F-4D97-AF65-F5344CB8AC3E}">
        <p14:creationId xmlns:p14="http://schemas.microsoft.com/office/powerpoint/2010/main" val="1452568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2244" y="469621"/>
            <a:ext cx="6639560" cy="673100"/>
          </a:xfrm>
        </p:spPr>
        <p:txBody>
          <a:bodyPr/>
          <a:lstStyle/>
          <a:p>
            <a:r>
              <a:rPr lang="en-US" dirty="0"/>
              <a:t>Rubric – FY17 Program Scores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044119"/>
            <a:ext cx="8229600" cy="36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76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0848"/>
            <a:ext cx="8229600" cy="5084064"/>
          </a:xfrm>
        </p:spPr>
        <p:txBody>
          <a:bodyPr/>
          <a:lstStyle/>
          <a:p>
            <a:r>
              <a:rPr lang="en-US" sz="2400" dirty="0"/>
              <a:t>Modest adjustments to programs and budgets since SP not yet adopted by BPU</a:t>
            </a:r>
          </a:p>
          <a:p>
            <a:r>
              <a:rPr lang="en-US" sz="2400" dirty="0"/>
              <a:t>Majority of program changes will come in FY19-20</a:t>
            </a:r>
          </a:p>
          <a:p>
            <a:r>
              <a:rPr lang="en-US" sz="2400" dirty="0"/>
              <a:t>Most proposed changes put programs on track to transition as outlined in SP</a:t>
            </a:r>
          </a:p>
          <a:p>
            <a:r>
              <a:rPr lang="en-US" sz="2400" dirty="0"/>
              <a:t>Budget reflects increasing percentages of funds going to some of the highest performing programs (using NJCEP evaluation rubric)</a:t>
            </a:r>
          </a:p>
          <a:p>
            <a:r>
              <a:rPr lang="en-US" sz="2400" dirty="0"/>
              <a:t>Rubric will help inform future program designs and budgets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8713" y="101128"/>
            <a:ext cx="6639560" cy="673100"/>
          </a:xfrm>
        </p:spPr>
        <p:txBody>
          <a:bodyPr/>
          <a:lstStyle/>
          <a:p>
            <a:r>
              <a:rPr lang="en-US" dirty="0"/>
              <a:t>SP Impact on FY18 Program Changes</a:t>
            </a:r>
          </a:p>
        </p:txBody>
      </p:sp>
    </p:spTree>
    <p:extLst>
      <p:ext uri="{BB962C8B-B14F-4D97-AF65-F5344CB8AC3E}">
        <p14:creationId xmlns:p14="http://schemas.microsoft.com/office/powerpoint/2010/main" val="293284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961368"/>
              </p:ext>
            </p:extLst>
          </p:nvPr>
        </p:nvGraphicFramePr>
        <p:xfrm>
          <a:off x="165334" y="1422780"/>
          <a:ext cx="8664767" cy="4495042"/>
        </p:xfrm>
        <a:graphic>
          <a:graphicData uri="http://schemas.openxmlformats.org/drawingml/2006/table">
            <a:tbl>
              <a:tblPr firstRow="1" firstCol="1" bandRow="1"/>
              <a:tblGrid>
                <a:gridCol w="1768605">
                  <a:extLst>
                    <a:ext uri="{9D8B030D-6E8A-4147-A177-3AD203B41FA5}">
                      <a16:colId xmlns:a16="http://schemas.microsoft.com/office/drawing/2014/main" val="3585298128"/>
                    </a:ext>
                  </a:extLst>
                </a:gridCol>
                <a:gridCol w="959387">
                  <a:extLst>
                    <a:ext uri="{9D8B030D-6E8A-4147-A177-3AD203B41FA5}">
                      <a16:colId xmlns:a16="http://schemas.microsoft.com/office/drawing/2014/main" val="3419708756"/>
                    </a:ext>
                  </a:extLst>
                </a:gridCol>
                <a:gridCol w="723332">
                  <a:extLst>
                    <a:ext uri="{9D8B030D-6E8A-4147-A177-3AD203B41FA5}">
                      <a16:colId xmlns:a16="http://schemas.microsoft.com/office/drawing/2014/main" val="3141226652"/>
                    </a:ext>
                  </a:extLst>
                </a:gridCol>
                <a:gridCol w="791570">
                  <a:extLst>
                    <a:ext uri="{9D8B030D-6E8A-4147-A177-3AD203B41FA5}">
                      <a16:colId xmlns:a16="http://schemas.microsoft.com/office/drawing/2014/main" val="2021080173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1434463374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2248532051"/>
                    </a:ext>
                  </a:extLst>
                </a:gridCol>
                <a:gridCol w="831342">
                  <a:extLst>
                    <a:ext uri="{9D8B030D-6E8A-4147-A177-3AD203B41FA5}">
                      <a16:colId xmlns:a16="http://schemas.microsoft.com/office/drawing/2014/main" val="395601923"/>
                    </a:ext>
                  </a:extLst>
                </a:gridCol>
                <a:gridCol w="962752">
                  <a:extLst>
                    <a:ext uri="{9D8B030D-6E8A-4147-A177-3AD203B41FA5}">
                      <a16:colId xmlns:a16="http://schemas.microsoft.com/office/drawing/2014/main" val="3049027401"/>
                    </a:ext>
                  </a:extLst>
                </a:gridCol>
                <a:gridCol w="962752">
                  <a:extLst>
                    <a:ext uri="{9D8B030D-6E8A-4147-A177-3AD203B41FA5}">
                      <a16:colId xmlns:a16="http://schemas.microsoft.com/office/drawing/2014/main" val="78196108"/>
                    </a:ext>
                  </a:extLst>
                </a:gridCol>
              </a:tblGrid>
              <a:tr h="6370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 Consolidation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Addresses Gaps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Clearer Pathways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Outreach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Support for Implementation over Time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Simplified Processes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 Emerging Technologies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Partner / Contractor Business Growth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516334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 / Dehumidifier Recycling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477739"/>
                  </a:ext>
                </a:extLst>
              </a:tr>
              <a:tr h="664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HPwES, HVAC, RNC, C&amp;I Rebates, LEUP, P4P EB &amp; NC: Streamlined application process: 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146715"/>
                  </a:ext>
                </a:extLst>
              </a:tr>
              <a:tr h="5096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HPwES: New incentives for envelope measures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58214"/>
                  </a:ext>
                </a:extLst>
              </a:tr>
              <a:tr h="2548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HPwES: New DI component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394"/>
                  </a:ext>
                </a:extLst>
              </a:tr>
              <a:tr h="891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HPwES &amp; HVAC: Outreach to remodelers and increased outreach to contractors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608494"/>
                  </a:ext>
                </a:extLst>
              </a:tr>
              <a:tr h="2548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HVAC: New incentive tiers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633796"/>
                  </a:ext>
                </a:extLst>
              </a:tr>
              <a:tr h="5096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RNC: Emphasize pre-drywall inspections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626276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MFH Consolidation / Upgrade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91" marR="5009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159961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1475" y="73830"/>
            <a:ext cx="7121525" cy="673100"/>
          </a:xfrm>
        </p:spPr>
        <p:txBody>
          <a:bodyPr/>
          <a:lstStyle/>
          <a:p>
            <a:r>
              <a:rPr lang="en-US" dirty="0"/>
              <a:t>SP Themes &amp; FY18 Program </a:t>
            </a:r>
            <a:br>
              <a:rPr lang="en-US" dirty="0"/>
            </a:br>
            <a:r>
              <a:rPr lang="en-US" dirty="0"/>
              <a:t>Changes</a:t>
            </a:r>
          </a:p>
        </p:txBody>
      </p:sp>
    </p:spTree>
    <p:extLst>
      <p:ext uri="{BB962C8B-B14F-4D97-AF65-F5344CB8AC3E}">
        <p14:creationId xmlns:p14="http://schemas.microsoft.com/office/powerpoint/2010/main" val="216203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3693" y="147782"/>
            <a:ext cx="5890781" cy="624242"/>
          </a:xfrm>
        </p:spPr>
        <p:txBody>
          <a:bodyPr/>
          <a:lstStyle/>
          <a:p>
            <a:r>
              <a:rPr lang="en-US" dirty="0"/>
              <a:t>SP Themes &amp; FY18 Program Changes (Cont’d)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166755"/>
              </p:ext>
            </p:extLst>
          </p:nvPr>
        </p:nvGraphicFramePr>
        <p:xfrm>
          <a:off x="371479" y="1327241"/>
          <a:ext cx="8171631" cy="4420388"/>
        </p:xfrm>
        <a:graphic>
          <a:graphicData uri="http://schemas.openxmlformats.org/drawingml/2006/table">
            <a:tbl>
              <a:tblPr firstRow="1" firstCol="1" bandRow="1"/>
              <a:tblGrid>
                <a:gridCol w="1293548">
                  <a:extLst>
                    <a:ext uri="{9D8B030D-6E8A-4147-A177-3AD203B41FA5}">
                      <a16:colId xmlns:a16="http://schemas.microsoft.com/office/drawing/2014/main" val="453080879"/>
                    </a:ext>
                  </a:extLst>
                </a:gridCol>
                <a:gridCol w="846161">
                  <a:extLst>
                    <a:ext uri="{9D8B030D-6E8A-4147-A177-3AD203B41FA5}">
                      <a16:colId xmlns:a16="http://schemas.microsoft.com/office/drawing/2014/main" val="1939016177"/>
                    </a:ext>
                  </a:extLst>
                </a:gridCol>
                <a:gridCol w="846161">
                  <a:extLst>
                    <a:ext uri="{9D8B030D-6E8A-4147-A177-3AD203B41FA5}">
                      <a16:colId xmlns:a16="http://schemas.microsoft.com/office/drawing/2014/main" val="402404794"/>
                    </a:ext>
                  </a:extLst>
                </a:gridCol>
                <a:gridCol w="645966">
                  <a:extLst>
                    <a:ext uri="{9D8B030D-6E8A-4147-A177-3AD203B41FA5}">
                      <a16:colId xmlns:a16="http://schemas.microsoft.com/office/drawing/2014/main" val="4259937388"/>
                    </a:ext>
                  </a:extLst>
                </a:gridCol>
                <a:gridCol w="907959">
                  <a:extLst>
                    <a:ext uri="{9D8B030D-6E8A-4147-A177-3AD203B41FA5}">
                      <a16:colId xmlns:a16="http://schemas.microsoft.com/office/drawing/2014/main" val="3440505770"/>
                    </a:ext>
                  </a:extLst>
                </a:gridCol>
                <a:gridCol w="907959">
                  <a:extLst>
                    <a:ext uri="{9D8B030D-6E8A-4147-A177-3AD203B41FA5}">
                      <a16:colId xmlns:a16="http://schemas.microsoft.com/office/drawing/2014/main" val="1079425159"/>
                    </a:ext>
                  </a:extLst>
                </a:gridCol>
                <a:gridCol w="907959">
                  <a:extLst>
                    <a:ext uri="{9D8B030D-6E8A-4147-A177-3AD203B41FA5}">
                      <a16:colId xmlns:a16="http://schemas.microsoft.com/office/drawing/2014/main" val="3574845962"/>
                    </a:ext>
                  </a:extLst>
                </a:gridCol>
                <a:gridCol w="907959">
                  <a:extLst>
                    <a:ext uri="{9D8B030D-6E8A-4147-A177-3AD203B41FA5}">
                      <a16:colId xmlns:a16="http://schemas.microsoft.com/office/drawing/2014/main" val="898001609"/>
                    </a:ext>
                  </a:extLst>
                </a:gridCol>
                <a:gridCol w="907959">
                  <a:extLst>
                    <a:ext uri="{9D8B030D-6E8A-4147-A177-3AD203B41FA5}">
                      <a16:colId xmlns:a16="http://schemas.microsoft.com/office/drawing/2014/main" val="2792312741"/>
                    </a:ext>
                  </a:extLst>
                </a:gridCol>
              </a:tblGrid>
              <a:tr h="293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 Consolidation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Addresses Gaps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Clearer Pathways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Outreach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Support for Implementation over Time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Simplified Processes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 Emerging Technologies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Partner / Contractor Business Growth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45402"/>
                  </a:ext>
                </a:extLst>
              </a:tr>
              <a:tr h="256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C&amp;I Rebates: Incentive revisions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640858"/>
                  </a:ext>
                </a:extLst>
              </a:tr>
              <a:tr h="174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LGEA: New types of audits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00515"/>
                  </a:ext>
                </a:extLst>
              </a:tr>
              <a:tr h="4269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DI: Increased cap and additional peak demand flexibility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611577"/>
                  </a:ext>
                </a:extLst>
              </a:tr>
              <a:tr h="1688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P4P EB: Increased incentives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796443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P4P EB: New ability to pro rate (rather than deny) Incentive #3 if performance data shows underperformance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94476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CHP (Class I renewable fuels): Relaxed requirements and increased incentives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46206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CHP (Critical Facilities): Relaxed payback requirement; new blackstart requirement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353595"/>
                  </a:ext>
                </a:extLst>
              </a:tr>
              <a:tr h="256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RES: New reporting requirements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945102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RES: Increased incentives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2325"/>
                  </a:ext>
                </a:extLst>
              </a:tr>
              <a:tr h="341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RES: Increased time for installation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4" marR="35914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963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743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35B4-D7AE-4D85-A57B-B2B020E7A9A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1" y="1177894"/>
            <a:ext cx="8686800" cy="50840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Integrate current </a:t>
            </a:r>
            <a:r>
              <a:rPr lang="en-US" sz="2400" i="1" dirty="0">
                <a:solidFill>
                  <a:schemeClr val="tx1"/>
                </a:solidFill>
              </a:rPr>
              <a:t>WARM/</a:t>
            </a:r>
            <a:r>
              <a:rPr lang="en-US" sz="2400" i="1" dirty="0" err="1">
                <a:solidFill>
                  <a:schemeClr val="tx1"/>
                </a:solidFill>
              </a:rPr>
              <a:t>COOL</a:t>
            </a:r>
            <a:r>
              <a:rPr lang="en-US" sz="2400" dirty="0" err="1">
                <a:solidFill>
                  <a:schemeClr val="tx1"/>
                </a:solidFill>
              </a:rPr>
              <a:t>Advantage</a:t>
            </a:r>
            <a:r>
              <a:rPr lang="en-US" sz="2400" dirty="0">
                <a:solidFill>
                  <a:schemeClr val="tx1"/>
                </a:solidFill>
              </a:rPr>
              <a:t> and HPwES into a unified </a:t>
            </a:r>
            <a:r>
              <a:rPr lang="en-US" sz="2400" u="sng" dirty="0">
                <a:solidFill>
                  <a:schemeClr val="tx1"/>
                </a:solidFill>
              </a:rPr>
              <a:t>Residential Retrofit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Move the Residential New Construction market toward Net Zero Energy Homes (ZERH)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Focus on maximizing savings per incentive dollar spent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Gradually reduce the overall incentive levels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Increase overall savings by increasing participation in various pathways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Simplify incentive structures and paperwork requirements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Provide contractors with a pathway to business growth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Even greater focus on enhanced outreach, customer education, and marketing/coop advertisement 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3440" y="551506"/>
            <a:ext cx="6639560" cy="673100"/>
          </a:xfrm>
        </p:spPr>
        <p:txBody>
          <a:bodyPr/>
          <a:lstStyle/>
          <a:p>
            <a:r>
              <a:rPr lang="en-US" dirty="0"/>
              <a:t>Residential Programs Overview</a:t>
            </a:r>
          </a:p>
        </p:txBody>
      </p:sp>
    </p:spTree>
    <p:extLst>
      <p:ext uri="{BB962C8B-B14F-4D97-AF65-F5344CB8AC3E}">
        <p14:creationId xmlns:p14="http://schemas.microsoft.com/office/powerpoint/2010/main" val="39935704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/Program overvi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Detai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inal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NJCEP Presentation-Master Template</Template>
  <TotalTime>5339</TotalTime>
  <Words>2331</Words>
  <Application>Microsoft Office PowerPoint</Application>
  <PresentationFormat>On-screen Show (4:3)</PresentationFormat>
  <Paragraphs>498</Paragraphs>
  <Slides>30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Arial Unicode MS</vt:lpstr>
      <vt:lpstr>ＭＳ Ｐゴシック</vt:lpstr>
      <vt:lpstr>Arial</vt:lpstr>
      <vt:lpstr>Calibri</vt:lpstr>
      <vt:lpstr>Calibri Light</vt:lpstr>
      <vt:lpstr>Lato Light</vt:lpstr>
      <vt:lpstr>Times New Roman</vt:lpstr>
      <vt:lpstr>Wingdings</vt:lpstr>
      <vt:lpstr>Presentation/Program overview</vt:lpstr>
      <vt:lpstr>Section Cover</vt:lpstr>
      <vt:lpstr>Section Details</vt:lpstr>
      <vt:lpstr>Final Slide</vt:lpstr>
      <vt:lpstr>PowerPoint Presentation</vt:lpstr>
      <vt:lpstr>Themes from Strategic Plan  Stakeholder Process</vt:lpstr>
      <vt:lpstr>Perception of Current Programs</vt:lpstr>
      <vt:lpstr>Proposed Approach</vt:lpstr>
      <vt:lpstr>Rubric – FY17 Program Scores</vt:lpstr>
      <vt:lpstr>SP Impact on FY18 Program Changes</vt:lpstr>
      <vt:lpstr>SP Themes &amp; FY18 Program  Changes</vt:lpstr>
      <vt:lpstr>SP Themes &amp; FY18 Program Changes (Cont’d)</vt:lpstr>
      <vt:lpstr>Residential Programs Overview</vt:lpstr>
      <vt:lpstr>HVAC &amp; Home Performance </vt:lpstr>
      <vt:lpstr>Residential Retrofit Program</vt:lpstr>
      <vt:lpstr>Residential New Construction</vt:lpstr>
      <vt:lpstr>Retail Lighting</vt:lpstr>
      <vt:lpstr>Appliance Recycling Turn-In Events</vt:lpstr>
      <vt:lpstr>C&amp;I Long Term Goals </vt:lpstr>
      <vt:lpstr>PowerPoint Presentation</vt:lpstr>
      <vt:lpstr>PowerPoint Presentation</vt:lpstr>
      <vt:lpstr>Direct Install </vt:lpstr>
      <vt:lpstr>PowerPoint Presentation</vt:lpstr>
      <vt:lpstr>Pay for Performance New Construction </vt:lpstr>
      <vt:lpstr>Local Government Energy Audit </vt:lpstr>
      <vt:lpstr>Combined Heat and Power</vt:lpstr>
      <vt:lpstr>Renewable Electric Storage</vt:lpstr>
      <vt:lpstr>Training and Outreach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Sherri</dc:creator>
  <cp:lastModifiedBy>Wetzel, Linda</cp:lastModifiedBy>
  <cp:revision>182</cp:revision>
  <cp:lastPrinted>2017-04-10T22:03:27Z</cp:lastPrinted>
  <dcterms:created xsi:type="dcterms:W3CDTF">2015-05-18T17:51:58Z</dcterms:created>
  <dcterms:modified xsi:type="dcterms:W3CDTF">2017-04-10T22:03:38Z</dcterms:modified>
</cp:coreProperties>
</file>