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72" r:id="rId1"/>
    <p:sldMasterId id="2147483710" r:id="rId2"/>
    <p:sldMasterId id="2147483733" r:id="rId3"/>
    <p:sldMasterId id="2147483720" r:id="rId4"/>
  </p:sldMasterIdLst>
  <p:notesMasterIdLst>
    <p:notesMasterId r:id="rId19"/>
  </p:notesMasterIdLst>
  <p:handoutMasterIdLst>
    <p:handoutMasterId r:id="rId20"/>
  </p:handoutMasterIdLst>
  <p:sldIdLst>
    <p:sldId id="378" r:id="rId5"/>
    <p:sldId id="366" r:id="rId6"/>
    <p:sldId id="367" r:id="rId7"/>
    <p:sldId id="368" r:id="rId8"/>
    <p:sldId id="369" r:id="rId9"/>
    <p:sldId id="370" r:id="rId10"/>
    <p:sldId id="377" r:id="rId11"/>
    <p:sldId id="371" r:id="rId12"/>
    <p:sldId id="380" r:id="rId13"/>
    <p:sldId id="372" r:id="rId14"/>
    <p:sldId id="373" r:id="rId15"/>
    <p:sldId id="374" r:id="rId16"/>
    <p:sldId id="375" r:id="rId17"/>
    <p:sldId id="376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len Lutz" initials="" lastIdx="2" clrIdx="0"/>
  <p:cmAuthor id="1" name="Erin Ramsden" initials="" lastIdx="3" clrIdx="1"/>
  <p:cmAuthor id="2" name="Karine Shamlian" initials="" lastIdx="20" clrIdx="2"/>
  <p:cmAuthor id="3" name="Brenner, Marybeth" initials="BM" lastIdx="0" clrIdx="3">
    <p:extLst>
      <p:ext uri="{19B8F6BF-5375-455C-9EA6-DF929625EA0E}">
        <p15:presenceInfo xmlns:p15="http://schemas.microsoft.com/office/powerpoint/2012/main" userId="S-1-5-21-1786704334-1080620903-3496478664-624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B"/>
    <a:srgbClr val="656565"/>
    <a:srgbClr val="105F9E"/>
    <a:srgbClr val="650000"/>
    <a:srgbClr val="EEA420"/>
    <a:srgbClr val="00652A"/>
    <a:srgbClr val="4BACC6"/>
    <a:srgbClr val="E43F4D"/>
    <a:srgbClr val="F0C424"/>
    <a:srgbClr val="45C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8" autoAdjust="0"/>
    <p:restoredTop sz="95587" autoAdjust="0"/>
  </p:normalViewPr>
  <p:slideViewPr>
    <p:cSldViewPr snapToGrid="0">
      <p:cViewPr varScale="1">
        <p:scale>
          <a:sx n="66" d="100"/>
          <a:sy n="66" d="100"/>
        </p:scale>
        <p:origin x="120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38" y="84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Wetzel\AppData\Local\Microsoft\Windows\INetCache\Content.Outlook\BGCOK37R\FY17%20All%20Program%20Progress%20Tracking%20Sheet%20DRAFT%20June%20EE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Wetzel\AppData\Local\Microsoft\Windows\INetCache\Content.Outlook\BGCOK37R\FY17%20All%20Program%20Progress%20Tracking%20Sheet%20DRAFT%20June%20EE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FY17 RES Budget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3"/>
          <c:order val="0"/>
          <c:tx>
            <c:strRef>
              <c:f>'Cumulative Data'!$L$47</c:f>
              <c:strCache>
                <c:ptCount val="1"/>
                <c:pt idx="0">
                  <c:v>May-17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2781388952237185"/>
                  <c:y val="0.193936328857826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674192058400312"/>
                  <c:y val="-0.2385118763819067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'Cumulative Data'!$A$5:$A$7</c:f>
              <c:strCache>
                <c:ptCount val="3"/>
                <c:pt idx="0">
                  <c:v>Expenditures</c:v>
                </c:pt>
                <c:pt idx="1">
                  <c:v>Commitments</c:v>
                </c:pt>
                <c:pt idx="2">
                  <c:v>Available Budget</c:v>
                </c:pt>
              </c:strCache>
            </c:strRef>
          </c:cat>
          <c:val>
            <c:numRef>
              <c:f>'Cumulative Data'!$L$48:$L$50</c:f>
              <c:numCache>
                <c:formatCode>_("$"* #,##0.00_);_("$"* \(#,##0.00\);_("$"* "-"??_);_(@_)</c:formatCode>
                <c:ptCount val="3"/>
                <c:pt idx="0">
                  <c:v>0</c:v>
                </c:pt>
                <c:pt idx="1">
                  <c:v>1480500</c:v>
                </c:pt>
                <c:pt idx="2" formatCode="_(&quot;$&quot;* #,##0_);_(&quot;$&quot;* \(#,##0\);_(&quot;$&quot;* &quot;-&quot;??_);_(@_)">
                  <c:v>5868991.2999999998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534387404912958"/>
          <c:y val="0.40480009711551063"/>
          <c:w val="0.22142396420640675"/>
          <c:h val="0.22680439567793081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FY17 C&amp;I LGEA Budget</a:t>
            </a: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baseline="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FY17 C&amp;I LGEA Budget</a:t>
            </a:r>
          </a:p>
        </c:rich>
      </c:tx>
      <c:layout>
        <c:manualLayout>
          <c:xMode val="edge"/>
          <c:yMode val="edge"/>
          <c:x val="0.29786721784570735"/>
          <c:y val="1.967610344982516E-2"/>
        </c:manualLayout>
      </c:layout>
      <c:overlay val="0"/>
    </c:title>
    <c:autoTitleDeleted val="0"/>
    <c:plotArea>
      <c:layout/>
      <c:pieChart>
        <c:varyColors val="1"/>
        <c:ser>
          <c:idx val="3"/>
          <c:order val="0"/>
          <c:tx>
            <c:strRef>
              <c:f>'Cumulative Data'!$L$29</c:f>
              <c:strCache>
                <c:ptCount val="1"/>
                <c:pt idx="0">
                  <c:v>May-17</c:v>
                </c:pt>
              </c:strCache>
            </c:strRef>
          </c:tx>
          <c:dLbls>
            <c:dLbl>
              <c:idx val="0"/>
              <c:layout>
                <c:manualLayout>
                  <c:x val="-0.1353055169356043"/>
                  <c:y val="0.20021130344757918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6192218153782395"/>
                  <c:y val="-0.2315156132271841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2411999569360238E-2"/>
                  <c:y val="1.759210584732746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'Cumulative Data'!$A$30:$A$33</c:f>
              <c:strCache>
                <c:ptCount val="3"/>
                <c:pt idx="0">
                  <c:v>Expenditures</c:v>
                </c:pt>
                <c:pt idx="1">
                  <c:v>Commitments</c:v>
                </c:pt>
                <c:pt idx="2">
                  <c:v>Available Budget</c:v>
                </c:pt>
              </c:strCache>
              <c:extLst/>
            </c:strRef>
          </c:cat>
          <c:val>
            <c:numRef>
              <c:f>'Cumulative Data'!$L$30:$L$33</c:f>
              <c:numCache>
                <c:formatCode>_("$"* #,##0.00_);_("$"* \(#,##0.00\);_("$"* "-"??_);_(@_)</c:formatCode>
                <c:ptCount val="3"/>
                <c:pt idx="0">
                  <c:v>770311.66</c:v>
                </c:pt>
                <c:pt idx="1">
                  <c:v>2029336.27</c:v>
                </c:pt>
                <c:pt idx="2" formatCode="_(&quot;$&quot;* #,##0_);_(&quot;$&quot;* \(#,##0\);_(&quot;$&quot;* &quot;-&quot;??_);_(@_)">
                  <c:v>369586.62999999989</c:v>
                </c:pt>
              </c:numCache>
              <c:extLst/>
            </c:numRef>
          </c:val>
          <c:extLst/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baseline="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931" tIns="46466" rIns="92931" bIns="46466" rtlCol="0"/>
          <a:lstStyle>
            <a:lvl1pPr algn="l">
              <a:defRPr sz="1200"/>
            </a:lvl1pPr>
          </a:lstStyle>
          <a:p>
            <a:endParaRPr 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931" tIns="46466" rIns="92931" bIns="46466" rtlCol="0"/>
          <a:lstStyle>
            <a:lvl1pPr algn="r">
              <a:defRPr sz="1200"/>
            </a:lvl1pPr>
          </a:lstStyle>
          <a:p>
            <a:fld id="{B2389892-E97A-4BE7-BA53-F8BEA1C4BD4D}" type="datetimeFigureOut">
              <a:rPr lang="en-US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6/13/2017</a:t>
            </a:fld>
            <a:endParaRPr 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931" tIns="46466" rIns="92931" bIns="46466" rtlCol="0" anchor="b"/>
          <a:lstStyle>
            <a:lvl1pPr algn="l">
              <a:defRPr sz="1200"/>
            </a:lvl1pPr>
          </a:lstStyle>
          <a:p>
            <a:endParaRPr 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2931" tIns="46466" rIns="92931" bIns="46466" rtlCol="0" anchor="b"/>
          <a:lstStyle>
            <a:lvl1pPr algn="r">
              <a:defRPr sz="1200"/>
            </a:lvl1pPr>
          </a:lstStyle>
          <a:p>
            <a:fld id="{36C20532-7156-49D8-A598-F0D1F5149ACF}" type="slidenum">
              <a:rPr lang="en-US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‹#›</a:t>
            </a:fld>
            <a:endParaRPr 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1052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931" tIns="46466" rIns="92931" bIns="4646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2931" tIns="46466" rIns="92931" bIns="464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Arial Unicode MS" panose="020B0604020202020204" pitchFamily="34" charset="-128"/>
                <a:cs typeface="Arial" charset="0"/>
              </a:defRPr>
            </a:lvl1pPr>
          </a:lstStyle>
          <a:p>
            <a:pPr>
              <a:defRPr/>
            </a:pPr>
            <a:fld id="{6EEEC6D6-84E9-2A45-AAD0-C6F678D04CC5}" type="datetimeFigureOut">
              <a:rPr lang="en-US" smtClean="0"/>
              <a:pPr>
                <a:defRPr/>
              </a:pPr>
              <a:t>6/13/2017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5325"/>
            <a:ext cx="4651375" cy="3487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1" tIns="46466" rIns="92931" bIns="4646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2931" tIns="46466" rIns="92931" bIns="46466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931" tIns="46466" rIns="92931" bIns="4646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wrap="square" lIns="92931" tIns="46466" rIns="92931" bIns="464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Arial Unicode MS" panose="020B0604020202020204" pitchFamily="34" charset="-128"/>
                <a:cs typeface="Arial" charset="0"/>
              </a:defRPr>
            </a:lvl1pPr>
          </a:lstStyle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81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anose="020B0604020202020204" pitchFamily="34" charset="-128"/>
        <a:cs typeface="Arial Unicode MS" panose="020B060402020202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anose="020B060402020202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anose="020B060402020202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anose="020B060402020202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anose="020B060402020202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42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39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09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397" indent="-231397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315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785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495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A26590-87BA-4DEC-8CB7-7231F3C8ED5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06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A26590-87BA-4DEC-8CB7-7231F3C8ED5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44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A26590-87BA-4DEC-8CB7-7231F3C8ED5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099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6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42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96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64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06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7838" y="1597025"/>
            <a:ext cx="8229600" cy="45577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32106" y="396236"/>
            <a:ext cx="6105632" cy="6758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 dirty="0"/>
              <a:t>ENTER TITLE TEXT</a:t>
            </a:r>
          </a:p>
        </p:txBody>
      </p:sp>
    </p:spTree>
    <p:extLst>
      <p:ext uri="{BB962C8B-B14F-4D97-AF65-F5344CB8AC3E}">
        <p14:creationId xmlns:p14="http://schemas.microsoft.com/office/powerpoint/2010/main" val="92229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11670" y="2528251"/>
            <a:ext cx="4681182" cy="56979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600" b="0" cap="none" spc="0" baseline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Website URL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427846" y="3294811"/>
            <a:ext cx="4681182" cy="56979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600" b="0" cap="all" spc="0" baseline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Program phone #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252691" y="4115959"/>
            <a:ext cx="5904957" cy="56979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="0" cap="none" spc="0" baseline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cap="none" baseline="0" dirty="0"/>
              <a:t>Program Newsletter URL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3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3122612" y="1295448"/>
            <a:ext cx="5524835" cy="731837"/>
          </a:xfrm>
          <a:prstGeom prst="rect">
            <a:avLst/>
          </a:prstGeom>
          <a:noFill/>
          <a:ln w="9525">
            <a:solidFill>
              <a:srgbClr val="105F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3125788" y="2201086"/>
            <a:ext cx="5521659" cy="3963230"/>
          </a:xfrm>
          <a:prstGeom prst="rect">
            <a:avLst/>
          </a:prstGeom>
          <a:noFill/>
          <a:ln w="9525">
            <a:solidFill>
              <a:srgbClr val="105F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 flipV="1">
            <a:off x="823913" y="1651048"/>
            <a:ext cx="2170112" cy="1587"/>
          </a:xfrm>
          <a:prstGeom prst="line">
            <a:avLst/>
          </a:prstGeom>
          <a:ln w="12700">
            <a:solidFill>
              <a:srgbClr val="105F9E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38200" y="3947833"/>
            <a:ext cx="2178050" cy="3175"/>
          </a:xfrm>
          <a:prstGeom prst="line">
            <a:avLst/>
          </a:prstGeom>
          <a:ln w="12700">
            <a:solidFill>
              <a:srgbClr val="105F9E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51848" y="1254504"/>
            <a:ext cx="2024062" cy="355600"/>
          </a:xfrm>
          <a:prstGeom prst="rect">
            <a:avLst/>
          </a:prstGeom>
        </p:spPr>
        <p:txBody>
          <a:bodyPr/>
          <a:lstStyle>
            <a:lvl1pPr marL="0" indent="0" algn="ctr" defTabSz="647700" rtl="0" eaLnBrk="1" fontAlgn="base" hangingPunct="1">
              <a:lnSpc>
                <a:spcPct val="120000"/>
              </a:lnSpc>
              <a:spcBef>
                <a:spcPts val="1700"/>
              </a:spcBef>
              <a:spcAft>
                <a:spcPct val="0"/>
              </a:spcAft>
              <a:buNone/>
              <a:defRPr lang="en-US" sz="1800" b="1" kern="1200" cap="all" baseline="0" dirty="0" smtClean="0">
                <a:solidFill>
                  <a:srgbClr val="105F9E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896938" y="3564937"/>
            <a:ext cx="2024062" cy="355600"/>
          </a:xfrm>
          <a:prstGeom prst="rect">
            <a:avLst/>
          </a:prstGeom>
        </p:spPr>
        <p:txBody>
          <a:bodyPr/>
          <a:lstStyle>
            <a:lvl1pPr marL="0" indent="0" algn="ctr" defTabSz="647700" rtl="0" eaLnBrk="1" fontAlgn="base" hangingPunct="1">
              <a:lnSpc>
                <a:spcPct val="120000"/>
              </a:lnSpc>
              <a:spcBef>
                <a:spcPts val="1700"/>
              </a:spcBef>
              <a:spcAft>
                <a:spcPct val="0"/>
              </a:spcAft>
              <a:buNone/>
              <a:defRPr lang="en-US" sz="1800" b="1" kern="1200" cap="all" baseline="0" dirty="0" smtClean="0">
                <a:solidFill>
                  <a:srgbClr val="105F9E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>
          <a:xfrm>
            <a:off x="3287713" y="1460500"/>
            <a:ext cx="5219700" cy="46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330575" y="2347913"/>
            <a:ext cx="5157788" cy="36845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latin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latin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32106" y="396236"/>
            <a:ext cx="6121397" cy="6758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 dirty="0"/>
              <a:t>ENTER TITLE TEXT</a:t>
            </a:r>
          </a:p>
        </p:txBody>
      </p:sp>
    </p:spTree>
    <p:extLst>
      <p:ext uri="{BB962C8B-B14F-4D97-AF65-F5344CB8AC3E}">
        <p14:creationId xmlns:p14="http://schemas.microsoft.com/office/powerpoint/2010/main" val="9292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under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96D35B4-D7AE-4D85-A57B-B2B020E7A9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1" y="1295400"/>
            <a:ext cx="9144001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rgbClr val="4F4F4F"/>
                </a:solidFill>
                <a:latin typeface="+mn-lt"/>
                <a:cs typeface="Arial" pitchFamily="34" charset="0"/>
              </a:defRPr>
            </a:lvl1pPr>
            <a:lvl2pPr>
              <a:defRPr sz="2800">
                <a:solidFill>
                  <a:srgbClr val="4F4F4F"/>
                </a:solidFill>
                <a:latin typeface="+mn-lt"/>
                <a:cs typeface="Arial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800" baseline="0">
                <a:solidFill>
                  <a:srgbClr val="4F4F4F"/>
                </a:solidFill>
                <a:latin typeface="+mn-lt"/>
                <a:cs typeface="Arial" pitchFamily="34" charset="0"/>
              </a:defRPr>
            </a:lvl3pPr>
            <a:lvl4pPr>
              <a:defRPr sz="2800" baseline="0">
                <a:solidFill>
                  <a:srgbClr val="4F4F4F"/>
                </a:solidFill>
                <a:latin typeface="+mn-lt"/>
                <a:cs typeface="Arial" pitchFamily="34" charset="0"/>
              </a:defRPr>
            </a:lvl4pPr>
            <a:lvl5pPr>
              <a:defRPr sz="2800" baseline="0">
                <a:solidFill>
                  <a:srgbClr val="4F4F4F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1475" y="551506"/>
            <a:ext cx="7121525" cy="673100"/>
          </a:xfrm>
          <a:prstGeom prst="rect">
            <a:avLst/>
          </a:prstGeom>
        </p:spPr>
        <p:txBody>
          <a:bodyPr/>
          <a:lstStyle>
            <a:lvl1pPr algn="l">
              <a:defRPr sz="3000" b="1" baseline="0">
                <a:solidFill>
                  <a:srgbClr val="00557E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07166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0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000250"/>
            <a:ext cx="9144000" cy="161925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 baseline="0">
                <a:solidFill>
                  <a:srgbClr val="656565"/>
                </a:solidFill>
                <a:latin typeface="+mj-lt"/>
              </a:defRPr>
            </a:lvl1pPr>
            <a:lvl2pPr marL="457200" indent="0" algn="ctr">
              <a:buFontTx/>
              <a:buNone/>
              <a:defRPr sz="4800">
                <a:latin typeface="+mj-lt"/>
              </a:defRPr>
            </a:lvl2pPr>
            <a:lvl3pPr marL="914400" indent="0" algn="ctr">
              <a:buFontTx/>
              <a:buNone/>
              <a:defRPr sz="4800">
                <a:latin typeface="+mj-lt"/>
              </a:defRPr>
            </a:lvl3pPr>
            <a:lvl4pPr marL="1371600" indent="0" algn="ctr">
              <a:buFontTx/>
              <a:buNone/>
              <a:defRPr sz="4800">
                <a:latin typeface="+mj-lt"/>
              </a:defRPr>
            </a:lvl4pPr>
            <a:lvl5pPr marL="1828800" indent="0" algn="ctr">
              <a:buFontTx/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Click to enter program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886200"/>
            <a:ext cx="9144000" cy="762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2800" baseline="0">
                <a:solidFill>
                  <a:srgbClr val="656565"/>
                </a:solidFill>
                <a:latin typeface="Calibri Light" panose="020F0302020204030204" pitchFamily="34" charset="0"/>
              </a:defRPr>
            </a:lvl1pPr>
            <a:lvl2pPr marL="457200" indent="0" algn="ctr">
              <a:spcBef>
                <a:spcPts val="0"/>
              </a:spcBef>
              <a:buFontTx/>
              <a:buNone/>
              <a:defRPr sz="2800">
                <a:solidFill>
                  <a:srgbClr val="656565"/>
                </a:solidFill>
                <a:latin typeface="Calibri Light" panose="020F0302020204030204" pitchFamily="34" charset="0"/>
              </a:defRPr>
            </a:lvl2pPr>
            <a:lvl3pPr marL="914400" indent="0" algn="ctr">
              <a:spcBef>
                <a:spcPts val="0"/>
              </a:spcBef>
              <a:buFontTx/>
              <a:buNone/>
              <a:defRPr sz="2800">
                <a:solidFill>
                  <a:srgbClr val="656565"/>
                </a:solidFill>
                <a:latin typeface="Calibri Light" panose="020F0302020204030204" pitchFamily="34" charset="0"/>
              </a:defRPr>
            </a:lvl3pPr>
            <a:lvl4pPr marL="1371600" indent="0" algn="ctr">
              <a:spcBef>
                <a:spcPts val="0"/>
              </a:spcBef>
              <a:buFontTx/>
              <a:buNone/>
              <a:defRPr sz="2800">
                <a:solidFill>
                  <a:srgbClr val="656565"/>
                </a:solidFill>
                <a:latin typeface="Calibri Light" panose="020F0302020204030204" pitchFamily="34" charset="0"/>
              </a:defRPr>
            </a:lvl4pPr>
            <a:lvl5pPr marL="1828800" indent="0" algn="ctr">
              <a:spcBef>
                <a:spcPts val="0"/>
              </a:spcBef>
              <a:buFontTx/>
              <a:buNone/>
              <a:defRPr sz="2800">
                <a:solidFill>
                  <a:srgbClr val="656565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enter presentation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050725"/>
            <a:ext cx="9144000" cy="3619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aseline="0">
                <a:solidFill>
                  <a:srgbClr val="656565"/>
                </a:solidFill>
                <a:latin typeface="Calibri Light" panose="020F0302020204030204" pitchFamily="34" charset="0"/>
              </a:defRPr>
            </a:lvl1pPr>
            <a:lvl2pPr marL="457200" indent="0" algn="ctr">
              <a:buFontTx/>
              <a:buNone/>
              <a:defRPr sz="1200">
                <a:latin typeface="Calibri Light" panose="020F0302020204030204" pitchFamily="34" charset="0"/>
              </a:defRPr>
            </a:lvl2pPr>
            <a:lvl3pPr marL="914400" indent="0" algn="ctr">
              <a:buFontTx/>
              <a:buNone/>
              <a:defRPr sz="1200">
                <a:latin typeface="Calibri Light" panose="020F0302020204030204" pitchFamily="34" charset="0"/>
              </a:defRPr>
            </a:lvl3pPr>
            <a:lvl4pPr marL="1371600" indent="0" algn="ctr">
              <a:buFontTx/>
              <a:buNone/>
              <a:defRPr sz="1200">
                <a:latin typeface="Calibri Light" panose="020F0302020204030204" pitchFamily="34" charset="0"/>
              </a:defRPr>
            </a:lvl4pPr>
            <a:lvl5pPr marL="1828800" indent="0" algn="ctr">
              <a:buFontTx/>
              <a:buNone/>
              <a:defRPr sz="12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add presenter’s name  and date of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>
          <a:xfrm>
            <a:off x="35433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6E97D55-C933-4B8D-AA37-598C8362B7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7296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346825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US" dirty="0"/>
              <a:t>Click the picture icon to insert a topic-specific image.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972910"/>
            <a:ext cx="4256088" cy="2017986"/>
          </a:xfrm>
          <a:prstGeom prst="rect">
            <a:avLst/>
          </a:prstGeom>
          <a:solidFill>
            <a:srgbClr val="105F9E">
              <a:alpha val="50000"/>
            </a:srgbClr>
          </a:solidFill>
        </p:spPr>
        <p:txBody>
          <a:bodyPr anchor="ctr" anchorCtr="1"/>
          <a:lstStyle>
            <a:lvl1pPr marL="0" indent="0" algn="ctr">
              <a:buFontTx/>
              <a:buNone/>
              <a:defRPr sz="2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4106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660215" y="1570583"/>
            <a:ext cx="3775075" cy="4360862"/>
            <a:chOff x="660215" y="1570583"/>
            <a:chExt cx="3775075" cy="4360862"/>
          </a:xfrm>
        </p:grpSpPr>
        <p:sp>
          <p:nvSpPr>
            <p:cNvPr id="15" name="Rectangle 14"/>
            <p:cNvSpPr/>
            <p:nvPr/>
          </p:nvSpPr>
          <p:spPr bwMode="auto">
            <a:xfrm>
              <a:off x="660215" y="1570583"/>
              <a:ext cx="3760787" cy="4360862"/>
            </a:xfrm>
            <a:prstGeom prst="rect">
              <a:avLst/>
            </a:prstGeom>
            <a:noFill/>
            <a:ln w="9525">
              <a:solidFill>
                <a:srgbClr val="105F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63390" y="5483770"/>
              <a:ext cx="3771900" cy="447675"/>
            </a:xfrm>
            <a:prstGeom prst="rect">
              <a:avLst/>
            </a:prstGeom>
            <a:solidFill>
              <a:srgbClr val="105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</p:grpSp>
      <p:sp>
        <p:nvSpPr>
          <p:cNvPr id="19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32106" y="396236"/>
            <a:ext cx="6058335" cy="69158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 dirty="0"/>
              <a:t>ENTER TITLE TEXT</a:t>
            </a:r>
          </a:p>
        </p:txBody>
      </p:sp>
      <p:sp>
        <p:nvSpPr>
          <p:cNvPr id="23" name="Text Placeholder 2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325069" y="1603612"/>
            <a:ext cx="2393950" cy="511175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1800" b="1">
                <a:solidFill>
                  <a:srgbClr val="105F9E"/>
                </a:solidFill>
              </a:defRPr>
            </a:lvl1pPr>
          </a:lstStyle>
          <a:p>
            <a:pPr lvl="0"/>
            <a:r>
              <a:rPr lang="en-US" dirty="0"/>
              <a:t>Enter text.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928688" y="2400300"/>
            <a:ext cx="2551112" cy="1812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2019868" y="3751014"/>
            <a:ext cx="2233171" cy="14528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756392" y="5461943"/>
            <a:ext cx="3569950" cy="479424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text.</a:t>
            </a:r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4893296" y="1570583"/>
            <a:ext cx="3775075" cy="4360862"/>
            <a:chOff x="4893296" y="1570583"/>
            <a:chExt cx="3775075" cy="4360862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893296" y="1570583"/>
              <a:ext cx="3760787" cy="4360862"/>
            </a:xfrm>
            <a:prstGeom prst="rect">
              <a:avLst/>
            </a:prstGeom>
            <a:noFill/>
            <a:ln w="9525">
              <a:solidFill>
                <a:srgbClr val="105F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896471" y="5483770"/>
              <a:ext cx="3771900" cy="447675"/>
            </a:xfrm>
            <a:prstGeom prst="rect">
              <a:avLst/>
            </a:prstGeom>
            <a:solidFill>
              <a:srgbClr val="105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</p:grpSp>
      <p:sp>
        <p:nvSpPr>
          <p:cNvPr id="32" name="Text Placeholder 2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558150" y="1603612"/>
            <a:ext cx="2393950" cy="511175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1800" b="1">
                <a:solidFill>
                  <a:srgbClr val="105F9E"/>
                </a:solidFill>
              </a:defRPr>
            </a:lvl1pPr>
          </a:lstStyle>
          <a:p>
            <a:pPr lvl="0"/>
            <a:r>
              <a:rPr lang="en-US" dirty="0"/>
              <a:t>Enter text.</a:t>
            </a:r>
          </a:p>
        </p:txBody>
      </p:sp>
      <p:sp>
        <p:nvSpPr>
          <p:cNvPr id="33" name="Picture Placeholder 24"/>
          <p:cNvSpPr>
            <a:spLocks noGrp="1"/>
          </p:cNvSpPr>
          <p:nvPr userDrawn="1">
            <p:ph type="pic" sz="quarter" idx="18"/>
          </p:nvPr>
        </p:nvSpPr>
        <p:spPr>
          <a:xfrm>
            <a:off x="5161769" y="2400300"/>
            <a:ext cx="2551112" cy="1812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24"/>
          <p:cNvSpPr>
            <a:spLocks noGrp="1"/>
          </p:cNvSpPr>
          <p:nvPr userDrawn="1">
            <p:ph type="pic" sz="quarter" idx="19"/>
          </p:nvPr>
        </p:nvSpPr>
        <p:spPr>
          <a:xfrm>
            <a:off x="6252949" y="3751014"/>
            <a:ext cx="2233171" cy="14528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4988714" y="5454247"/>
            <a:ext cx="3569950" cy="479424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text.</a:t>
            </a:r>
          </a:p>
        </p:txBody>
      </p:sp>
    </p:spTree>
    <p:extLst>
      <p:ext uri="{BB962C8B-B14F-4D97-AF65-F5344CB8AC3E}">
        <p14:creationId xmlns:p14="http://schemas.microsoft.com/office/powerpoint/2010/main" val="353248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etail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32106" y="396236"/>
            <a:ext cx="6168694" cy="6758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 dirty="0"/>
              <a:t>ENTER TITLE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5014" y="1592317"/>
            <a:ext cx="8277552" cy="43512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5684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etail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3246" y="1583377"/>
            <a:ext cx="5568120" cy="4557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42038" y="2116138"/>
            <a:ext cx="2660650" cy="2032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32106" y="396236"/>
            <a:ext cx="6137163" cy="69158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 dirty="0"/>
              <a:t>ENTER TITLE TEXT</a:t>
            </a:r>
          </a:p>
        </p:txBody>
      </p:sp>
    </p:spTree>
    <p:extLst>
      <p:ext uri="{BB962C8B-B14F-4D97-AF65-F5344CB8AC3E}">
        <p14:creationId xmlns:p14="http://schemas.microsoft.com/office/powerpoint/2010/main" val="353539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32106" y="396236"/>
            <a:ext cx="6089866" cy="69158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 dirty="0"/>
              <a:t>BUSINESS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2967" y="1812987"/>
            <a:ext cx="4572000" cy="1529309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 b="0" baseline="0"/>
            </a:lvl1pPr>
          </a:lstStyle>
          <a:p>
            <a:pPr lvl="0"/>
            <a:r>
              <a:rPr lang="en-US" dirty="0"/>
              <a:t>Building Type, Program Type, Total Project Cost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72965" y="3429001"/>
            <a:ext cx="4572001" cy="1458309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 b="1" baseline="0"/>
            </a:lvl1pPr>
          </a:lstStyle>
          <a:p>
            <a:pPr lvl="0"/>
            <a:r>
              <a:rPr lang="en-US" dirty="0"/>
              <a:t>Incentives ($), Annual Savings ($), Payback Period (Years)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72966" y="4997669"/>
            <a:ext cx="4572000" cy="1072055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 b="0" baseline="0"/>
            </a:lvl1pPr>
          </a:lstStyle>
          <a:p>
            <a:pPr lvl="0"/>
            <a:r>
              <a:rPr lang="en-US" dirty="0"/>
              <a:t>Special project notes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334000" y="1596728"/>
            <a:ext cx="3810000" cy="32546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5597525" y="1876425"/>
            <a:ext cx="3546475" cy="27273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Picture of Business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6781800" y="4299613"/>
            <a:ext cx="2094186" cy="87148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/>
            </a:lvl1pPr>
          </a:lstStyle>
          <a:p>
            <a:r>
              <a:rPr lang="en-US" dirty="0"/>
              <a:t>Business Logo</a:t>
            </a:r>
          </a:p>
        </p:txBody>
      </p:sp>
    </p:spTree>
    <p:extLst>
      <p:ext uri="{BB962C8B-B14F-4D97-AF65-F5344CB8AC3E}">
        <p14:creationId xmlns:p14="http://schemas.microsoft.com/office/powerpoint/2010/main" val="196610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" descr="bk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54763"/>
            <a:ext cx="2223114" cy="45719"/>
          </a:xfrm>
          <a:prstGeom prst="rect">
            <a:avLst/>
          </a:prstGeom>
          <a:solidFill>
            <a:srgbClr val="0065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06625" y="6354763"/>
            <a:ext cx="2251075" cy="46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22775" y="6354763"/>
            <a:ext cx="2212975" cy="45719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32575" y="6354763"/>
            <a:ext cx="2514600" cy="46037"/>
          </a:xfrm>
          <a:prstGeom prst="rect">
            <a:avLst/>
          </a:prstGeom>
          <a:solidFill>
            <a:srgbClr val="EEA4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Shape 34"/>
          <p:cNvSpPr/>
          <p:nvPr/>
        </p:nvSpPr>
        <p:spPr>
          <a:xfrm>
            <a:off x="-192088" y="6551613"/>
            <a:ext cx="9144001" cy="152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4500">
                <a:solidFill>
                  <a:srgbClr val="6565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NJCleanEnergy.com</a:t>
            </a: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9" b="23892"/>
          <a:stretch/>
        </p:blipFill>
        <p:spPr>
          <a:xfrm>
            <a:off x="6274124" y="113174"/>
            <a:ext cx="2698647" cy="85509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flipH="1" flipV="1">
            <a:off x="0" y="1079500"/>
            <a:ext cx="2495550" cy="46038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9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76" r:id="rId2"/>
    <p:sldLayoutId id="2147483743" r:id="rId3"/>
    <p:sldLayoutId id="2147483744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>
          <a:solidFill>
            <a:schemeClr val="tx1">
              <a:lumMod val="65000"/>
              <a:lumOff val="35000"/>
            </a:schemeClr>
          </a:solidFill>
          <a:latin typeface="+mj-lt"/>
          <a:ea typeface="Arial Unicode MS" panose="020B0604020202020204" pitchFamily="34" charset="-128"/>
          <a:cs typeface="Arial Unicode MS" panose="020B060402020202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•"/>
        <a:defRPr sz="32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Wingdings" charset="2"/>
        <a:buChar char="§"/>
        <a:defRPr sz="28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–"/>
        <a:defRPr sz="20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»"/>
        <a:defRPr sz="20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" descr="bk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54763"/>
            <a:ext cx="2223114" cy="45719"/>
          </a:xfrm>
          <a:prstGeom prst="rect">
            <a:avLst/>
          </a:prstGeom>
          <a:solidFill>
            <a:srgbClr val="0065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06625" y="6354763"/>
            <a:ext cx="2251075" cy="46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22775" y="6354763"/>
            <a:ext cx="2212975" cy="45719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32575" y="6354763"/>
            <a:ext cx="2514600" cy="46037"/>
          </a:xfrm>
          <a:prstGeom prst="rect">
            <a:avLst/>
          </a:prstGeom>
          <a:solidFill>
            <a:srgbClr val="EEA4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Shape 34"/>
          <p:cNvSpPr/>
          <p:nvPr/>
        </p:nvSpPr>
        <p:spPr>
          <a:xfrm>
            <a:off x="-192088" y="6551613"/>
            <a:ext cx="9144001" cy="152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4500">
                <a:solidFill>
                  <a:srgbClr val="6565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NJCleanEnergy.com</a:t>
            </a: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994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>
          <a:solidFill>
            <a:schemeClr val="tx1">
              <a:lumMod val="65000"/>
              <a:lumOff val="35000"/>
            </a:schemeClr>
          </a:solidFill>
          <a:latin typeface="+mj-lt"/>
          <a:ea typeface="Arial Unicode MS" panose="020B0604020202020204" pitchFamily="34" charset="-128"/>
          <a:cs typeface="Arial Unicode MS" panose="020B060402020202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•"/>
        <a:defRPr sz="32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Wingdings" charset="2"/>
        <a:buChar char="§"/>
        <a:defRPr sz="28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–"/>
        <a:defRPr sz="20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»"/>
        <a:defRPr sz="20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" descr="bk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54763"/>
            <a:ext cx="2223114" cy="45719"/>
          </a:xfrm>
          <a:prstGeom prst="rect">
            <a:avLst/>
          </a:prstGeom>
          <a:solidFill>
            <a:srgbClr val="0065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06625" y="6354763"/>
            <a:ext cx="2251075" cy="46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22775" y="6354763"/>
            <a:ext cx="2212975" cy="45719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32575" y="6354763"/>
            <a:ext cx="2514600" cy="46037"/>
          </a:xfrm>
          <a:prstGeom prst="rect">
            <a:avLst/>
          </a:prstGeom>
          <a:solidFill>
            <a:srgbClr val="EEA4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Shape 34"/>
          <p:cNvSpPr/>
          <p:nvPr/>
        </p:nvSpPr>
        <p:spPr>
          <a:xfrm>
            <a:off x="-192088" y="6551613"/>
            <a:ext cx="9144001" cy="152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4500">
                <a:solidFill>
                  <a:srgbClr val="6565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NJCleanEnergy.com</a:t>
            </a: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9" b="23892"/>
          <a:stretch/>
        </p:blipFill>
        <p:spPr>
          <a:xfrm>
            <a:off x="6274124" y="113174"/>
            <a:ext cx="2698647" cy="85509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flipH="1" flipV="1">
            <a:off x="0" y="1079500"/>
            <a:ext cx="2495550" cy="46038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0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>
          <a:solidFill>
            <a:schemeClr val="tx1">
              <a:lumMod val="65000"/>
              <a:lumOff val="35000"/>
            </a:schemeClr>
          </a:solidFill>
          <a:latin typeface="+mj-lt"/>
          <a:ea typeface="Arial Unicode MS" panose="020B0604020202020204" pitchFamily="34" charset="-128"/>
          <a:cs typeface="Arial Unicode MS" panose="020B060402020202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•"/>
        <a:defRPr sz="32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Wingdings" charset="2"/>
        <a:buChar char="§"/>
        <a:defRPr sz="28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–"/>
        <a:defRPr sz="20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»"/>
        <a:defRPr sz="20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" descr="bk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54763"/>
            <a:ext cx="2223114" cy="45719"/>
          </a:xfrm>
          <a:prstGeom prst="rect">
            <a:avLst/>
          </a:prstGeom>
          <a:solidFill>
            <a:srgbClr val="0065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06625" y="6354763"/>
            <a:ext cx="2251075" cy="46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22775" y="6354763"/>
            <a:ext cx="2212975" cy="45719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32575" y="6354763"/>
            <a:ext cx="2514600" cy="46037"/>
          </a:xfrm>
          <a:prstGeom prst="rect">
            <a:avLst/>
          </a:prstGeom>
          <a:solidFill>
            <a:srgbClr val="EEA4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Shape 34"/>
          <p:cNvSpPr/>
          <p:nvPr/>
        </p:nvSpPr>
        <p:spPr>
          <a:xfrm>
            <a:off x="-192088" y="6551613"/>
            <a:ext cx="9144001" cy="152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4500">
                <a:solidFill>
                  <a:srgbClr val="6565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NJCleanEnergy.com</a:t>
            </a: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9" b="23892"/>
          <a:stretch/>
        </p:blipFill>
        <p:spPr>
          <a:xfrm>
            <a:off x="6274124" y="113174"/>
            <a:ext cx="2698647" cy="855090"/>
          </a:xfrm>
          <a:prstGeom prst="rect">
            <a:avLst/>
          </a:prstGeom>
        </p:spPr>
      </p:pic>
      <p:sp>
        <p:nvSpPr>
          <p:cNvPr id="18" name="Text Placeholder 3"/>
          <p:cNvSpPr txBox="1">
            <a:spLocks/>
          </p:cNvSpPr>
          <p:nvPr/>
        </p:nvSpPr>
        <p:spPr>
          <a:xfrm>
            <a:off x="0" y="1514906"/>
            <a:ext cx="9144000" cy="859809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3600" b="0" i="0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more information</a:t>
            </a:r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1583138" y="2528253"/>
            <a:ext cx="1610436" cy="542493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3600" b="1" i="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Visit</a:t>
            </a: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1899311" y="3294803"/>
            <a:ext cx="1610436" cy="581161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3600" b="1" i="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Call</a:t>
            </a:r>
          </a:p>
        </p:txBody>
      </p:sp>
      <p:sp>
        <p:nvSpPr>
          <p:cNvPr id="21" name="Text Placeholder 3"/>
          <p:cNvSpPr txBox="1">
            <a:spLocks/>
          </p:cNvSpPr>
          <p:nvPr/>
        </p:nvSpPr>
        <p:spPr>
          <a:xfrm>
            <a:off x="400332" y="4075001"/>
            <a:ext cx="2943370" cy="581161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3600" b="1" i="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Stay Informed</a:t>
            </a:r>
          </a:p>
        </p:txBody>
      </p:sp>
    </p:spTree>
    <p:extLst>
      <p:ext uri="{BB962C8B-B14F-4D97-AF65-F5344CB8AC3E}">
        <p14:creationId xmlns:p14="http://schemas.microsoft.com/office/powerpoint/2010/main" val="155469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>
          <a:solidFill>
            <a:schemeClr val="tx1">
              <a:lumMod val="65000"/>
              <a:lumOff val="35000"/>
            </a:schemeClr>
          </a:solidFill>
          <a:latin typeface="+mj-lt"/>
          <a:ea typeface="Arial Unicode MS" panose="020B0604020202020204" pitchFamily="34" charset="-128"/>
          <a:cs typeface="Arial Unicode MS" panose="020B060402020202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•"/>
        <a:defRPr sz="32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Wingdings" charset="2"/>
        <a:buChar char="§"/>
        <a:defRPr sz="28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–"/>
        <a:defRPr sz="20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»"/>
        <a:defRPr sz="20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FY17 Results through</a:t>
            </a:r>
            <a:br>
              <a:rPr lang="en-US" dirty="0" smtClean="0"/>
            </a:br>
            <a:r>
              <a:rPr lang="en-US" dirty="0" smtClean="0"/>
              <a:t>May 31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0" y="3886200"/>
            <a:ext cx="9144000" cy="1054290"/>
          </a:xfrm>
        </p:spPr>
        <p:txBody>
          <a:bodyPr/>
          <a:lstStyle/>
          <a:p>
            <a:r>
              <a:rPr lang="en-US" dirty="0" smtClean="0"/>
              <a:t>EE Committee </a:t>
            </a:r>
            <a:r>
              <a:rPr lang="en-US" dirty="0"/>
              <a:t>Meeting</a:t>
            </a:r>
          </a:p>
          <a:p>
            <a:r>
              <a:rPr lang="en-US" dirty="0" smtClean="0"/>
              <a:t>June 13, </a:t>
            </a:r>
            <a:r>
              <a:rPr lang="en-US" dirty="0"/>
              <a:t>2017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0" y="5050724"/>
            <a:ext cx="9144000" cy="572153"/>
          </a:xfrm>
        </p:spPr>
        <p:txBody>
          <a:bodyPr/>
          <a:lstStyle/>
          <a:p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6E97D55-C933-4B8D-AA37-598C8362B73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61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8564" y="1588571"/>
            <a:ext cx="8229600" cy="418698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8564" y="418948"/>
            <a:ext cx="6785864" cy="673100"/>
          </a:xfrm>
        </p:spPr>
        <p:txBody>
          <a:bodyPr/>
          <a:lstStyle/>
          <a:p>
            <a:r>
              <a:rPr lang="en-US" dirty="0"/>
              <a:t>Direct </a:t>
            </a:r>
            <a:r>
              <a:rPr lang="en-US" dirty="0" smtClean="0"/>
              <a:t>Install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5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7318" y="1588107"/>
            <a:ext cx="8229600" cy="417251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708212" y="519236"/>
            <a:ext cx="4364355" cy="54451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000" b="1" dirty="0">
                <a:solidFill>
                  <a:srgbClr val="00557E"/>
                </a:solidFill>
              </a:rPr>
              <a:t>Large Energy </a:t>
            </a:r>
            <a:r>
              <a:rPr lang="en-US" sz="3000" b="1" dirty="0" smtClean="0">
                <a:solidFill>
                  <a:srgbClr val="00557E"/>
                </a:solidFill>
              </a:rPr>
              <a:t>Users</a:t>
            </a:r>
            <a:endParaRPr lang="en-US" sz="3000" b="1" cap="none" dirty="0">
              <a:solidFill>
                <a:srgbClr val="0055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72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2706" y="1488350"/>
            <a:ext cx="7826375" cy="397085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82706" y="422416"/>
            <a:ext cx="6012134" cy="65836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b="1" cap="none" dirty="0">
                <a:solidFill>
                  <a:srgbClr val="00557E"/>
                </a:solidFill>
              </a:rPr>
              <a:t>Pay for Performance Existing Buildings</a:t>
            </a:r>
          </a:p>
        </p:txBody>
      </p:sp>
    </p:spTree>
    <p:extLst>
      <p:ext uri="{BB962C8B-B14F-4D97-AF65-F5344CB8AC3E}">
        <p14:creationId xmlns:p14="http://schemas.microsoft.com/office/powerpoint/2010/main" val="1651771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690283" y="1716741"/>
            <a:ext cx="7485529" cy="4525963"/>
          </a:xfrm>
        </p:spPr>
        <p:txBody>
          <a:bodyPr/>
          <a:lstStyle/>
          <a:p>
            <a:pPr marL="0" indent="0">
              <a:buNone/>
            </a:pPr>
            <a:endParaRPr lang="en-US" sz="1800" u="sng" dirty="0">
              <a:solidFill>
                <a:schemeClr val="tx1"/>
              </a:solidFill>
            </a:endParaRPr>
          </a:p>
          <a:p>
            <a:endParaRPr lang="en-US" u="sng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7529" y="405489"/>
            <a:ext cx="6651752" cy="673100"/>
          </a:xfrm>
        </p:spPr>
        <p:txBody>
          <a:bodyPr/>
          <a:lstStyle/>
          <a:p>
            <a:r>
              <a:rPr lang="en-US" sz="2800" dirty="0"/>
              <a:t>Pay for Performance New Construction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22" y="1431263"/>
            <a:ext cx="8693649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60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696034" y="1589133"/>
            <a:ext cx="7273590" cy="4724083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endParaRPr lang="en-US" u="sng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392443"/>
            <a:ext cx="6627368" cy="673100"/>
          </a:xfrm>
        </p:spPr>
        <p:txBody>
          <a:bodyPr/>
          <a:lstStyle/>
          <a:p>
            <a:r>
              <a:rPr lang="en-US" dirty="0"/>
              <a:t>Local Government Energy Audit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153656"/>
              </p:ext>
            </p:extLst>
          </p:nvPr>
        </p:nvGraphicFramePr>
        <p:xfrm>
          <a:off x="76199" y="1589133"/>
          <a:ext cx="8686801" cy="4402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91255"/>
              </p:ext>
            </p:extLst>
          </p:nvPr>
        </p:nvGraphicFramePr>
        <p:xfrm>
          <a:off x="1515097" y="1381670"/>
          <a:ext cx="6454527" cy="451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0191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59" y="1738556"/>
            <a:ext cx="8462682" cy="5019196"/>
          </a:xfrm>
        </p:spPr>
        <p:txBody>
          <a:bodyPr/>
          <a:lstStyle/>
          <a:p>
            <a:pPr marL="457200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7651" y="390142"/>
            <a:ext cx="6566408" cy="673100"/>
          </a:xfrm>
        </p:spPr>
        <p:txBody>
          <a:bodyPr/>
          <a:lstStyle/>
          <a:p>
            <a:r>
              <a:rPr lang="en-US" sz="2800" dirty="0"/>
              <a:t>HVAC Program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23" y="1219008"/>
            <a:ext cx="8687553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4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974" y="1509334"/>
            <a:ext cx="8687553" cy="44199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112" y="426001"/>
            <a:ext cx="6566408" cy="673100"/>
          </a:xfrm>
        </p:spPr>
        <p:txBody>
          <a:bodyPr/>
          <a:lstStyle/>
          <a:p>
            <a:r>
              <a:rPr lang="en-US" sz="2800" dirty="0"/>
              <a:t>Home Performance Program </a:t>
            </a:r>
          </a:p>
        </p:txBody>
      </p:sp>
    </p:spTree>
    <p:extLst>
      <p:ext uri="{BB962C8B-B14F-4D97-AF65-F5344CB8AC3E}">
        <p14:creationId xmlns:p14="http://schemas.microsoft.com/office/powerpoint/2010/main" val="901575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0610" y="1562647"/>
            <a:ext cx="7907337" cy="402303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0610" y="408071"/>
            <a:ext cx="6529832" cy="673100"/>
          </a:xfrm>
        </p:spPr>
        <p:txBody>
          <a:bodyPr/>
          <a:lstStyle/>
          <a:p>
            <a:r>
              <a:rPr lang="en-US" sz="2800" dirty="0"/>
              <a:t>Residential New Construction</a:t>
            </a:r>
          </a:p>
        </p:txBody>
      </p:sp>
    </p:spTree>
    <p:extLst>
      <p:ext uri="{BB962C8B-B14F-4D97-AF65-F5344CB8AC3E}">
        <p14:creationId xmlns:p14="http://schemas.microsoft.com/office/powerpoint/2010/main" val="1165292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9022" y="1410795"/>
            <a:ext cx="8485187" cy="431702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9022" y="474607"/>
            <a:ext cx="6717792" cy="609600"/>
          </a:xfrm>
        </p:spPr>
        <p:txBody>
          <a:bodyPr/>
          <a:lstStyle/>
          <a:p>
            <a:r>
              <a:rPr lang="en-US" sz="2800" dirty="0" smtClean="0"/>
              <a:t>EE Products - Retail </a:t>
            </a:r>
            <a:r>
              <a:rPr lang="en-US" sz="2800" dirty="0"/>
              <a:t>Lighting</a:t>
            </a:r>
          </a:p>
        </p:txBody>
      </p:sp>
    </p:spTree>
    <p:extLst>
      <p:ext uri="{BB962C8B-B14F-4D97-AF65-F5344CB8AC3E}">
        <p14:creationId xmlns:p14="http://schemas.microsoft.com/office/powerpoint/2010/main" val="26516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75" y="1370882"/>
            <a:ext cx="8175813" cy="4698897"/>
          </a:xfrm>
        </p:spPr>
        <p:txBody>
          <a:bodyPr/>
          <a:lstStyle/>
          <a:p>
            <a:pPr marL="1371600" lvl="3" indent="0">
              <a:buNone/>
            </a:pPr>
            <a:endParaRPr lang="en-US" dirty="0"/>
          </a:p>
          <a:p>
            <a:pPr lvl="3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0417" y="399106"/>
            <a:ext cx="7121525" cy="673100"/>
          </a:xfrm>
        </p:spPr>
        <p:txBody>
          <a:bodyPr/>
          <a:lstStyle/>
          <a:p>
            <a:r>
              <a:rPr lang="en-US" sz="2800" dirty="0" smtClean="0"/>
              <a:t>Combined Heat &amp; Power - Fuel Cell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04" y="1510338"/>
            <a:ext cx="8687553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4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36" y="1470891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510" y="470824"/>
            <a:ext cx="7121525" cy="673100"/>
          </a:xfrm>
        </p:spPr>
        <p:txBody>
          <a:bodyPr/>
          <a:lstStyle/>
          <a:p>
            <a:r>
              <a:rPr lang="en-US" dirty="0"/>
              <a:t>Renewable Electric Storage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506451"/>
              </p:ext>
            </p:extLst>
          </p:nvPr>
        </p:nvGraphicFramePr>
        <p:xfrm>
          <a:off x="237835" y="1470891"/>
          <a:ext cx="8686801" cy="4413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5839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4259" y="1496401"/>
            <a:ext cx="7613650" cy="396875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09600" y="468136"/>
            <a:ext cx="5979160" cy="5730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000" b="1" cap="none" dirty="0">
                <a:solidFill>
                  <a:srgbClr val="00557E"/>
                </a:solidFill>
              </a:rPr>
              <a:t>NJ </a:t>
            </a:r>
            <a:r>
              <a:rPr lang="en-US" sz="3000" b="1" cap="none" dirty="0" err="1">
                <a:solidFill>
                  <a:srgbClr val="00557E"/>
                </a:solidFill>
              </a:rPr>
              <a:t>SmartStart</a:t>
            </a:r>
            <a:r>
              <a:rPr lang="en-US" sz="3000" b="1" cap="none" dirty="0">
                <a:solidFill>
                  <a:srgbClr val="00557E"/>
                </a:solidFill>
              </a:rPr>
              <a:t> Buildings</a:t>
            </a:r>
          </a:p>
        </p:txBody>
      </p:sp>
    </p:spTree>
    <p:extLst>
      <p:ext uri="{BB962C8B-B14F-4D97-AF65-F5344CB8AC3E}">
        <p14:creationId xmlns:p14="http://schemas.microsoft.com/office/powerpoint/2010/main" val="3694483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09600" y="468136"/>
            <a:ext cx="5979160" cy="5730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000" b="1" cap="none" dirty="0">
                <a:solidFill>
                  <a:srgbClr val="00557E"/>
                </a:solidFill>
              </a:rPr>
              <a:t>NJ </a:t>
            </a:r>
            <a:r>
              <a:rPr lang="en-US" sz="3000" b="1" cap="none" dirty="0" err="1">
                <a:solidFill>
                  <a:srgbClr val="00557E"/>
                </a:solidFill>
              </a:rPr>
              <a:t>SmartStart</a:t>
            </a:r>
            <a:r>
              <a:rPr lang="en-US" sz="3000" b="1" cap="none" dirty="0">
                <a:solidFill>
                  <a:srgbClr val="00557E"/>
                </a:solidFill>
              </a:rPr>
              <a:t> Buildings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4952" y="1498574"/>
            <a:ext cx="8229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2102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/Program over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Detail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inal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NJCEP Presentation-Master Template</Template>
  <TotalTime>6102</TotalTime>
  <Words>86</Words>
  <Application>Microsoft Office PowerPoint</Application>
  <PresentationFormat>On-screen Show (4:3)</PresentationFormat>
  <Paragraphs>36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 Unicode MS</vt:lpstr>
      <vt:lpstr>ＭＳ Ｐゴシック</vt:lpstr>
      <vt:lpstr>Arial</vt:lpstr>
      <vt:lpstr>Calibri</vt:lpstr>
      <vt:lpstr>Calibri Light</vt:lpstr>
      <vt:lpstr>Lato Light</vt:lpstr>
      <vt:lpstr>Wingdings</vt:lpstr>
      <vt:lpstr>Presentation/Program overview</vt:lpstr>
      <vt:lpstr>Section Cover</vt:lpstr>
      <vt:lpstr>Section Details</vt:lpstr>
      <vt:lpstr>Final Slide</vt:lpstr>
      <vt:lpstr>PowerPoint Presentation</vt:lpstr>
      <vt:lpstr>HVAC Program  </vt:lpstr>
      <vt:lpstr>Home Performance Program </vt:lpstr>
      <vt:lpstr>Residential New Construction</vt:lpstr>
      <vt:lpstr>EE Products - Retail Lighting</vt:lpstr>
      <vt:lpstr>Combined Heat &amp; Power - Fuel Cell</vt:lpstr>
      <vt:lpstr>Renewable Electric Storage</vt:lpstr>
      <vt:lpstr>PowerPoint Presentation</vt:lpstr>
      <vt:lpstr>PowerPoint Presentation</vt:lpstr>
      <vt:lpstr>Direct Install</vt:lpstr>
      <vt:lpstr>PowerPoint Presentation</vt:lpstr>
      <vt:lpstr>PowerPoint Presentation</vt:lpstr>
      <vt:lpstr>Pay for Performance New Construction </vt:lpstr>
      <vt:lpstr>Local Government Energy Audit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Sherri</dc:creator>
  <cp:lastModifiedBy>Wetzel, Linda</cp:lastModifiedBy>
  <cp:revision>227</cp:revision>
  <cp:lastPrinted>2017-06-05T22:22:33Z</cp:lastPrinted>
  <dcterms:created xsi:type="dcterms:W3CDTF">2015-05-18T17:51:58Z</dcterms:created>
  <dcterms:modified xsi:type="dcterms:W3CDTF">2017-06-13T18:17:01Z</dcterms:modified>
</cp:coreProperties>
</file>