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handoutMasterIdLst>
    <p:handoutMasterId r:id="rId22"/>
  </p:handoutMasterIdLst>
  <p:sldIdLst>
    <p:sldId id="277" r:id="rId2"/>
    <p:sldId id="299" r:id="rId3"/>
    <p:sldId id="276" r:id="rId4"/>
    <p:sldId id="270" r:id="rId5"/>
    <p:sldId id="295" r:id="rId6"/>
    <p:sldId id="294" r:id="rId7"/>
    <p:sldId id="282" r:id="rId8"/>
    <p:sldId id="293" r:id="rId9"/>
    <p:sldId id="286" r:id="rId10"/>
    <p:sldId id="266" r:id="rId11"/>
    <p:sldId id="267" r:id="rId12"/>
    <p:sldId id="268" r:id="rId13"/>
    <p:sldId id="259" r:id="rId14"/>
    <p:sldId id="262" r:id="rId15"/>
    <p:sldId id="264" r:id="rId16"/>
    <p:sldId id="296" r:id="rId17"/>
    <p:sldId id="297" r:id="rId18"/>
    <p:sldId id="298" r:id="rId19"/>
    <p:sldId id="287" r:id="rId2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98C55"/>
    <a:srgbClr val="427B42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4767" autoAdjust="0"/>
    <p:restoredTop sz="89298" autoAdjust="0"/>
  </p:normalViewPr>
  <p:slideViewPr>
    <p:cSldViewPr snapToGrid="0">
      <p:cViewPr varScale="1">
        <p:scale>
          <a:sx n="95" d="100"/>
          <a:sy n="95" d="100"/>
        </p:scale>
        <p:origin x="10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1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1727"/>
          </a:xfrm>
          <a:prstGeom prst="rect">
            <a:avLst/>
          </a:prstGeom>
        </p:spPr>
        <p:txBody>
          <a:bodyPr vert="horz" lIns="96656" tIns="48328" rIns="96656" bIns="48328" rtlCol="0"/>
          <a:lstStyle>
            <a:lvl1pPr algn="l">
              <a:defRPr sz="1200"/>
            </a:lvl1pPr>
          </a:lstStyle>
          <a:p>
            <a:r>
              <a:rPr lang="en-US" smtClean="0"/>
              <a:t>Sustainable Jersey BPU Presentation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8" y="1"/>
            <a:ext cx="3169920" cy="481727"/>
          </a:xfrm>
          <a:prstGeom prst="rect">
            <a:avLst/>
          </a:prstGeom>
        </p:spPr>
        <p:txBody>
          <a:bodyPr vert="horz" lIns="96656" tIns="48328" rIns="96656" bIns="48328" rtlCol="0"/>
          <a:lstStyle>
            <a:lvl1pPr algn="r">
              <a:defRPr sz="1200"/>
            </a:lvl1pPr>
          </a:lstStyle>
          <a:p>
            <a:r>
              <a:rPr lang="en-US" smtClean="0"/>
              <a:t>4/11/2017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56" tIns="48328" rIns="96656" bIns="4832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8" y="9119475"/>
            <a:ext cx="3169920" cy="481726"/>
          </a:xfrm>
          <a:prstGeom prst="rect">
            <a:avLst/>
          </a:prstGeom>
        </p:spPr>
        <p:txBody>
          <a:bodyPr vert="horz" lIns="96656" tIns="48328" rIns="96656" bIns="48328" rtlCol="0" anchor="b"/>
          <a:lstStyle>
            <a:lvl1pPr algn="r">
              <a:defRPr sz="1200"/>
            </a:lvl1pPr>
          </a:lstStyle>
          <a:p>
            <a:fld id="{C39C9FE5-A824-41FB-BC71-CBC8E47C0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543390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1727"/>
          </a:xfrm>
          <a:prstGeom prst="rect">
            <a:avLst/>
          </a:prstGeom>
        </p:spPr>
        <p:txBody>
          <a:bodyPr vert="horz" lIns="96656" tIns="48328" rIns="96656" bIns="48328" rtlCol="0"/>
          <a:lstStyle>
            <a:lvl1pPr algn="l">
              <a:defRPr sz="1200"/>
            </a:lvl1pPr>
          </a:lstStyle>
          <a:p>
            <a:r>
              <a:rPr lang="en-US" smtClean="0"/>
              <a:t>Sustainable Jersey BPU Presentation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1"/>
            <a:ext cx="3169920" cy="481727"/>
          </a:xfrm>
          <a:prstGeom prst="rect">
            <a:avLst/>
          </a:prstGeom>
        </p:spPr>
        <p:txBody>
          <a:bodyPr vert="horz" lIns="96656" tIns="48328" rIns="96656" bIns="48328" rtlCol="0"/>
          <a:lstStyle>
            <a:lvl1pPr algn="r">
              <a:defRPr sz="1200"/>
            </a:lvl1pPr>
          </a:lstStyle>
          <a:p>
            <a:r>
              <a:rPr lang="en-US" smtClean="0"/>
              <a:t>4/11/2017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6" tIns="48328" rIns="96656" bIns="4832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620577"/>
            <a:ext cx="5852160" cy="3780472"/>
          </a:xfrm>
          <a:prstGeom prst="rect">
            <a:avLst/>
          </a:prstGeom>
        </p:spPr>
        <p:txBody>
          <a:bodyPr vert="horz" lIns="96656" tIns="48328" rIns="96656" bIns="4832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56" tIns="48328" rIns="96656" bIns="4832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5"/>
            <a:ext cx="3169920" cy="481726"/>
          </a:xfrm>
          <a:prstGeom prst="rect">
            <a:avLst/>
          </a:prstGeom>
        </p:spPr>
        <p:txBody>
          <a:bodyPr vert="horz" lIns="96656" tIns="48328" rIns="96656" bIns="48328" rtlCol="0" anchor="b"/>
          <a:lstStyle>
            <a:lvl1pPr algn="r">
              <a:defRPr sz="1200"/>
            </a:lvl1pPr>
          </a:lstStyle>
          <a:p>
            <a:fld id="{30FDCA95-C781-4131-AF0D-AD7419D6E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486512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>
                <a:ea typeface="ＭＳ Ｐゴシック" panose="020B0600070205080204" pitchFamily="34" charset="-128"/>
              </a:rPr>
              <a:t> </a:t>
            </a: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801719" indent="-308354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233413" indent="-246684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726777" indent="-246684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220143" indent="-246684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713509" indent="-246684" defTabSz="4933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206873" indent="-246684" defTabSz="4933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700239" indent="-246684" defTabSz="4933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193604" indent="-246684" defTabSz="4933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8E0D7A6-449D-4785-BCE8-7BBEB3F3318B}" type="slidenum">
              <a:rPr lang="en-US" altLang="en-US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2</a:t>
            </a:fld>
            <a:endParaRPr lang="en-US" altLang="en-US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4/11/2017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Sustainable Jersey BPU Presentation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2348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DCA95-C781-4131-AF0D-AD7419D6E248}" type="slidenum">
              <a:rPr lang="en-US" smtClean="0"/>
              <a:t>15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4/11/2017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Sustainable Jersey BPU Presentation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7821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Sustainable Jersey has three funding sources: 1/3 Private Foundations; 1/3 Business Sponsors; 1/3 State Funding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Here are the Sustainable Jersey sponsors.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36526" algn="l"/>
                <a:tab pos="873051" algn="l"/>
                <a:tab pos="1309577" algn="l"/>
                <a:tab pos="1746103" algn="l"/>
                <a:tab pos="2182629" algn="l"/>
                <a:tab pos="2619154" algn="l"/>
                <a:tab pos="3055680" algn="l"/>
                <a:tab pos="3492205" algn="l"/>
                <a:tab pos="3928731" algn="l"/>
                <a:tab pos="4365256" algn="l"/>
                <a:tab pos="4801783" algn="l"/>
                <a:tab pos="5238308" algn="l"/>
                <a:tab pos="5674834" algn="l"/>
                <a:tab pos="6111359" algn="l"/>
                <a:tab pos="6547885" algn="l"/>
                <a:tab pos="6984412" algn="l"/>
                <a:tab pos="7420937" algn="l"/>
                <a:tab pos="7857463" algn="l"/>
                <a:tab pos="8293989" algn="l"/>
                <a:tab pos="8730514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36526" algn="l"/>
                <a:tab pos="873051" algn="l"/>
                <a:tab pos="1309577" algn="l"/>
                <a:tab pos="1746103" algn="l"/>
                <a:tab pos="2182629" algn="l"/>
                <a:tab pos="2619154" algn="l"/>
                <a:tab pos="3055680" algn="l"/>
                <a:tab pos="3492205" algn="l"/>
                <a:tab pos="3928731" algn="l"/>
                <a:tab pos="4365256" algn="l"/>
                <a:tab pos="4801783" algn="l"/>
                <a:tab pos="5238308" algn="l"/>
                <a:tab pos="5674834" algn="l"/>
                <a:tab pos="6111359" algn="l"/>
                <a:tab pos="6547885" algn="l"/>
                <a:tab pos="6984412" algn="l"/>
                <a:tab pos="7420937" algn="l"/>
                <a:tab pos="7857463" algn="l"/>
                <a:tab pos="8293989" algn="l"/>
                <a:tab pos="8730514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36526" algn="l"/>
                <a:tab pos="873051" algn="l"/>
                <a:tab pos="1309577" algn="l"/>
                <a:tab pos="1746103" algn="l"/>
                <a:tab pos="2182629" algn="l"/>
                <a:tab pos="2619154" algn="l"/>
                <a:tab pos="3055680" algn="l"/>
                <a:tab pos="3492205" algn="l"/>
                <a:tab pos="3928731" algn="l"/>
                <a:tab pos="4365256" algn="l"/>
                <a:tab pos="4801783" algn="l"/>
                <a:tab pos="5238308" algn="l"/>
                <a:tab pos="5674834" algn="l"/>
                <a:tab pos="6111359" algn="l"/>
                <a:tab pos="6547885" algn="l"/>
                <a:tab pos="6984412" algn="l"/>
                <a:tab pos="7420937" algn="l"/>
                <a:tab pos="7857463" algn="l"/>
                <a:tab pos="8293989" algn="l"/>
                <a:tab pos="8730514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36526" algn="l"/>
                <a:tab pos="873051" algn="l"/>
                <a:tab pos="1309577" algn="l"/>
                <a:tab pos="1746103" algn="l"/>
                <a:tab pos="2182629" algn="l"/>
                <a:tab pos="2619154" algn="l"/>
                <a:tab pos="3055680" algn="l"/>
                <a:tab pos="3492205" algn="l"/>
                <a:tab pos="3928731" algn="l"/>
                <a:tab pos="4365256" algn="l"/>
                <a:tab pos="4801783" algn="l"/>
                <a:tab pos="5238308" algn="l"/>
                <a:tab pos="5674834" algn="l"/>
                <a:tab pos="6111359" algn="l"/>
                <a:tab pos="6547885" algn="l"/>
                <a:tab pos="6984412" algn="l"/>
                <a:tab pos="7420937" algn="l"/>
                <a:tab pos="7857463" algn="l"/>
                <a:tab pos="8293989" algn="l"/>
                <a:tab pos="8730514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36526" algn="l"/>
                <a:tab pos="873051" algn="l"/>
                <a:tab pos="1309577" algn="l"/>
                <a:tab pos="1746103" algn="l"/>
                <a:tab pos="2182629" algn="l"/>
                <a:tab pos="2619154" algn="l"/>
                <a:tab pos="3055680" algn="l"/>
                <a:tab pos="3492205" algn="l"/>
                <a:tab pos="3928731" algn="l"/>
                <a:tab pos="4365256" algn="l"/>
                <a:tab pos="4801783" algn="l"/>
                <a:tab pos="5238308" algn="l"/>
                <a:tab pos="5674834" algn="l"/>
                <a:tab pos="6111359" algn="l"/>
                <a:tab pos="6547885" algn="l"/>
                <a:tab pos="6984412" algn="l"/>
                <a:tab pos="7420937" algn="l"/>
                <a:tab pos="7857463" algn="l"/>
                <a:tab pos="8293989" algn="l"/>
                <a:tab pos="8730514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388" indent="-228580" defTabSz="457161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36526" algn="l"/>
                <a:tab pos="873051" algn="l"/>
                <a:tab pos="1309577" algn="l"/>
                <a:tab pos="1746103" algn="l"/>
                <a:tab pos="2182629" algn="l"/>
                <a:tab pos="2619154" algn="l"/>
                <a:tab pos="3055680" algn="l"/>
                <a:tab pos="3492205" algn="l"/>
                <a:tab pos="3928731" algn="l"/>
                <a:tab pos="4365256" algn="l"/>
                <a:tab pos="4801783" algn="l"/>
                <a:tab pos="5238308" algn="l"/>
                <a:tab pos="5674834" algn="l"/>
                <a:tab pos="6111359" algn="l"/>
                <a:tab pos="6547885" algn="l"/>
                <a:tab pos="6984412" algn="l"/>
                <a:tab pos="7420937" algn="l"/>
                <a:tab pos="7857463" algn="l"/>
                <a:tab pos="8293989" algn="l"/>
                <a:tab pos="8730514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550" indent="-228580" defTabSz="457161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36526" algn="l"/>
                <a:tab pos="873051" algn="l"/>
                <a:tab pos="1309577" algn="l"/>
                <a:tab pos="1746103" algn="l"/>
                <a:tab pos="2182629" algn="l"/>
                <a:tab pos="2619154" algn="l"/>
                <a:tab pos="3055680" algn="l"/>
                <a:tab pos="3492205" algn="l"/>
                <a:tab pos="3928731" algn="l"/>
                <a:tab pos="4365256" algn="l"/>
                <a:tab pos="4801783" algn="l"/>
                <a:tab pos="5238308" algn="l"/>
                <a:tab pos="5674834" algn="l"/>
                <a:tab pos="6111359" algn="l"/>
                <a:tab pos="6547885" algn="l"/>
                <a:tab pos="6984412" algn="l"/>
                <a:tab pos="7420937" algn="l"/>
                <a:tab pos="7857463" algn="l"/>
                <a:tab pos="8293989" algn="l"/>
                <a:tab pos="8730514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8711" indent="-228580" defTabSz="457161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36526" algn="l"/>
                <a:tab pos="873051" algn="l"/>
                <a:tab pos="1309577" algn="l"/>
                <a:tab pos="1746103" algn="l"/>
                <a:tab pos="2182629" algn="l"/>
                <a:tab pos="2619154" algn="l"/>
                <a:tab pos="3055680" algn="l"/>
                <a:tab pos="3492205" algn="l"/>
                <a:tab pos="3928731" algn="l"/>
                <a:tab pos="4365256" algn="l"/>
                <a:tab pos="4801783" algn="l"/>
                <a:tab pos="5238308" algn="l"/>
                <a:tab pos="5674834" algn="l"/>
                <a:tab pos="6111359" algn="l"/>
                <a:tab pos="6547885" algn="l"/>
                <a:tab pos="6984412" algn="l"/>
                <a:tab pos="7420937" algn="l"/>
                <a:tab pos="7857463" algn="l"/>
                <a:tab pos="8293989" algn="l"/>
                <a:tab pos="8730514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5872" indent="-228580" defTabSz="457161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36526" algn="l"/>
                <a:tab pos="873051" algn="l"/>
                <a:tab pos="1309577" algn="l"/>
                <a:tab pos="1746103" algn="l"/>
                <a:tab pos="2182629" algn="l"/>
                <a:tab pos="2619154" algn="l"/>
                <a:tab pos="3055680" algn="l"/>
                <a:tab pos="3492205" algn="l"/>
                <a:tab pos="3928731" algn="l"/>
                <a:tab pos="4365256" algn="l"/>
                <a:tab pos="4801783" algn="l"/>
                <a:tab pos="5238308" algn="l"/>
                <a:tab pos="5674834" algn="l"/>
                <a:tab pos="6111359" algn="l"/>
                <a:tab pos="6547885" algn="l"/>
                <a:tab pos="6984412" algn="l"/>
                <a:tab pos="7420937" algn="l"/>
                <a:tab pos="7857463" algn="l"/>
                <a:tab pos="8293989" algn="l"/>
                <a:tab pos="8730514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>
              <a:defRPr/>
            </a:pPr>
            <a:fld id="{E4CFB912-BC03-4474-B54A-F7C3DB4E3AE2}" type="slidenum">
              <a:rPr lang="en-US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pPr eaLnBrk="1" hangingPunct="1">
                <a:defRPr/>
              </a:pPr>
              <a:t>18</a:t>
            </a:fld>
            <a:endParaRPr lang="en-US">
              <a:solidFill>
                <a:srgbClr val="000000"/>
              </a:solidFill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14343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1300" dirty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29" indent="-3020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198" indent="-24164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477" indent="-24164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756" indent="-24164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036" indent="-241640" defTabSz="4832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316" indent="-241640" defTabSz="4832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595" indent="-241640" defTabSz="4832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7874" indent="-241640" defTabSz="4832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8EBA6F5-12EF-4673-BAC4-D8C66F743A85}" type="slidenum">
              <a:rPr lang="en-US" altLang="en-US" smtClean="0">
                <a:latin typeface="Calibri" panose="020F0502020204030204" pitchFamily="34" charset="0"/>
              </a:rPr>
              <a:pPr/>
              <a:t>3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4/11/2017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Sustainable Jersey BPU Presentation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150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DCA95-C781-4131-AF0D-AD7419D6E248}" type="slidenum">
              <a:rPr lang="en-US" smtClean="0"/>
              <a:t>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4/11/2017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Sustainable Jersey BPU Presentation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239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F9AB4-06B4-4A07-9289-171ACED9622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4/11/2017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Sustainable Jersey BPU Presentation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4704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5329" indent="-3020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8198" indent="-24164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1477" indent="-24164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4756" indent="-24164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58036" indent="-241640" defTabSz="48327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316" indent="-241640" defTabSz="48327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24595" indent="-241640" defTabSz="48327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07874" indent="-241640" defTabSz="48327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DECA5A8-28EE-4EF6-923D-7E1BB44840C4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4/11/2017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Sustainable Jersey BPU Presentation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9630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5329" indent="-3020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8198" indent="-24164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1477" indent="-24164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4756" indent="-24164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58036" indent="-241640" defTabSz="48327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316" indent="-241640" defTabSz="48327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24595" indent="-241640" defTabSz="48327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07874" indent="-241640" defTabSz="48327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DECA5A8-28EE-4EF6-923D-7E1BB44840C4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4/11/2017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Sustainable Jersey BPU Presentation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4090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DCA95-C781-4131-AF0D-AD7419D6E248}" type="slidenum">
              <a:rPr lang="en-US" smtClean="0"/>
              <a:t>10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4/11/2017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Sustainable Jersey BPU Presentation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1057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DCA95-C781-4131-AF0D-AD7419D6E248}" type="slidenum">
              <a:rPr lang="en-US" smtClean="0"/>
              <a:t>11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4/11/2017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Sustainable Jersey BPU Presentation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6048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DCA95-C781-4131-AF0D-AD7419D6E248}" type="slidenum">
              <a:rPr lang="en-US" smtClean="0"/>
              <a:t>12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4/11/2017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Sustainable Jersey BPU Presentation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582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3169_powerpoint_template.pdf"/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34" b="9272"/>
          <a:stretch/>
        </p:blipFill>
        <p:spPr bwMode="auto">
          <a:xfrm>
            <a:off x="0" y="6196327"/>
            <a:ext cx="9160859" cy="661673"/>
          </a:xfrm>
          <a:prstGeom prst="rect">
            <a:avLst/>
          </a:prstGeom>
          <a:noFill/>
          <a:ln>
            <a:noFill/>
          </a:ln>
          <a:effectLst>
            <a:outerShdw dist="50800" sx="1000" sy="1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7578" y="2362200"/>
            <a:ext cx="7772400" cy="1470025"/>
          </a:xfrm>
        </p:spPr>
        <p:txBody>
          <a:bodyPr>
            <a:normAutofit/>
          </a:bodyPr>
          <a:lstStyle>
            <a:lvl1pPr>
              <a:defRPr sz="3600"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15240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514600" cy="3651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b="1" dirty="0" smtClean="0">
                <a:solidFill>
                  <a:srgbClr val="9BBB59">
                    <a:lumMod val="50000"/>
                  </a:srgbClr>
                </a:solidFill>
                <a:latin typeface="Century Gothic" panose="020B0502020202020204" pitchFamily="34" charset="0"/>
              </a:rPr>
              <a:t>@SJ_Program  |  #</a:t>
            </a:r>
            <a:r>
              <a:rPr lang="en-US" b="1" dirty="0" err="1" smtClean="0">
                <a:solidFill>
                  <a:srgbClr val="9BBB59">
                    <a:lumMod val="50000"/>
                  </a:srgbClr>
                </a:solidFill>
                <a:latin typeface="Century Gothic" panose="020B0502020202020204" pitchFamily="34" charset="0"/>
              </a:rPr>
              <a:t>njleague</a:t>
            </a:r>
            <a:endParaRPr lang="en-US" dirty="0">
              <a:solidFill>
                <a:srgbClr val="9BBB59">
                  <a:lumMod val="50000"/>
                </a:srgbClr>
              </a:solidFill>
            </a:endParaRPr>
          </a:p>
        </p:txBody>
      </p:sp>
      <p:pic>
        <p:nvPicPr>
          <p:cNvPr id="9" name="Picture 7" descr="3169_powerpoint_template.pdf"/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34" b="9272"/>
          <a:stretch/>
        </p:blipFill>
        <p:spPr bwMode="auto">
          <a:xfrm>
            <a:off x="1" y="1"/>
            <a:ext cx="9167554" cy="914400"/>
          </a:xfrm>
          <a:prstGeom prst="rect">
            <a:avLst/>
          </a:prstGeom>
          <a:noFill/>
          <a:ln>
            <a:noFill/>
          </a:ln>
          <a:effectLst>
            <a:outerShdw dist="50800" sx="1000" sy="1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78" y="457201"/>
            <a:ext cx="2133600" cy="152399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438371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007181"/>
            <a:ext cx="1143000" cy="816428"/>
          </a:xfrm>
          <a:prstGeom prst="ellipse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b="1" dirty="0" smtClean="0">
                <a:solidFill>
                  <a:srgbClr val="9BBB59">
                    <a:lumMod val="50000"/>
                  </a:srgbClr>
                </a:solidFill>
                <a:latin typeface="Century Gothic" panose="020B0502020202020204" pitchFamily="34" charset="0"/>
              </a:rPr>
              <a:t>@SJ_Program  |  #</a:t>
            </a:r>
            <a:r>
              <a:rPr lang="en-US" b="1" dirty="0" err="1" smtClean="0">
                <a:solidFill>
                  <a:srgbClr val="9BBB59">
                    <a:lumMod val="50000"/>
                  </a:srgbClr>
                </a:solidFill>
                <a:latin typeface="Century Gothic" panose="020B0502020202020204" pitchFamily="34" charset="0"/>
              </a:rPr>
              <a:t>njleague</a:t>
            </a:r>
            <a:endParaRPr lang="en-US" dirty="0">
              <a:solidFill>
                <a:srgbClr val="9BBB59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045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1"/>
            <a:ext cx="4038600" cy="4572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1"/>
            <a:ext cx="4038600" cy="4572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b="1" dirty="0" smtClean="0">
                <a:solidFill>
                  <a:srgbClr val="9BBB59">
                    <a:lumMod val="50000"/>
                  </a:srgbClr>
                </a:solidFill>
                <a:latin typeface="Century Gothic" panose="020B0502020202020204" pitchFamily="34" charset="0"/>
              </a:rPr>
              <a:t>@SJ_Program  |  #</a:t>
            </a:r>
            <a:r>
              <a:rPr lang="en-US" b="1" dirty="0" err="1" smtClean="0">
                <a:solidFill>
                  <a:srgbClr val="9BBB59">
                    <a:lumMod val="50000"/>
                  </a:srgbClr>
                </a:solidFill>
                <a:latin typeface="Century Gothic" panose="020B0502020202020204" pitchFamily="34" charset="0"/>
              </a:rPr>
              <a:t>njleague</a:t>
            </a:r>
            <a:endParaRPr lang="en-US" dirty="0">
              <a:solidFill>
                <a:srgbClr val="9BBB59">
                  <a:lumMod val="50000"/>
                </a:srgb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007181"/>
            <a:ext cx="1143000" cy="81642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831515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705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3169_powerpoint_template.pdf"/>
          <p:cNvPicPr>
            <a:picLocks noChangeAspect="1"/>
          </p:cNvPicPr>
          <p:nvPr userDrawn="1"/>
        </p:nvPicPr>
        <p:blipFill rotWithShape="1"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34" b="9272"/>
          <a:stretch/>
        </p:blipFill>
        <p:spPr bwMode="auto">
          <a:xfrm>
            <a:off x="1" y="1"/>
            <a:ext cx="9167554" cy="914400"/>
          </a:xfrm>
          <a:prstGeom prst="rect">
            <a:avLst/>
          </a:prstGeom>
          <a:noFill/>
          <a:ln>
            <a:noFill/>
          </a:ln>
          <a:effectLst>
            <a:outerShdw dist="50800" sx="1000" sy="1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5629" y="762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648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b="1" dirty="0" smtClean="0">
                <a:solidFill>
                  <a:srgbClr val="9BBB59">
                    <a:lumMod val="50000"/>
                  </a:srgbClr>
                </a:solidFill>
                <a:latin typeface="Century Gothic" panose="020B0502020202020204" pitchFamily="34" charset="0"/>
              </a:rPr>
              <a:t>@SJ_Program  |  #</a:t>
            </a:r>
            <a:r>
              <a:rPr lang="en-US" b="1" dirty="0" err="1" smtClean="0">
                <a:solidFill>
                  <a:srgbClr val="9BBB59">
                    <a:lumMod val="50000"/>
                  </a:srgbClr>
                </a:solidFill>
                <a:latin typeface="Century Gothic" panose="020B0502020202020204" pitchFamily="34" charset="0"/>
              </a:rPr>
              <a:t>njleague</a:t>
            </a:r>
            <a:endParaRPr lang="en-US" dirty="0">
              <a:solidFill>
                <a:srgbClr val="9BBB59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258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2">
            <a:lumMod val="75000"/>
          </a:schemeClr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>
            <a:lumMod val="75000"/>
          </a:schemeClr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2">
            <a:lumMod val="75000"/>
          </a:schemeClr>
        </a:buClr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2">
            <a:lumMod val="75000"/>
          </a:schemeClr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2">
            <a:lumMod val="75000"/>
          </a:schemeClr>
        </a:buClr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image" Target="../media/image29.wmf"/><Relationship Id="rId3" Type="http://schemas.openxmlformats.org/officeDocument/2006/relationships/image" Target="http://www.sustainablejersey.com/editor/pic/abtb044.jpg" TargetMode="External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17" Type="http://schemas.openxmlformats.org/officeDocument/2006/relationships/image" Target="../media/image33.png"/><Relationship Id="rId2" Type="http://schemas.openxmlformats.org/officeDocument/2006/relationships/image" Target="../media/image19.jpeg"/><Relationship Id="rId16" Type="http://schemas.openxmlformats.org/officeDocument/2006/relationships/image" Target="../media/image32.w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5" Type="http://schemas.openxmlformats.org/officeDocument/2006/relationships/image" Target="../media/image31.jpeg"/><Relationship Id="rId10" Type="http://schemas.openxmlformats.org/officeDocument/2006/relationships/image" Target="../media/image26.jpeg"/><Relationship Id="rId4" Type="http://schemas.openxmlformats.org/officeDocument/2006/relationships/image" Target="../media/image20.wmf"/><Relationship Id="rId9" Type="http://schemas.openxmlformats.org/officeDocument/2006/relationships/image" Target="../media/image25.jpeg"/><Relationship Id="rId1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13" Type="http://schemas.openxmlformats.org/officeDocument/2006/relationships/image" Target="../media/image39.png"/><Relationship Id="rId3" Type="http://schemas.openxmlformats.org/officeDocument/2006/relationships/image" Target="../media/image19.jpeg"/><Relationship Id="rId7" Type="http://schemas.openxmlformats.org/officeDocument/2006/relationships/image" Target="../media/image24.wmf"/><Relationship Id="rId12" Type="http://schemas.openxmlformats.org/officeDocument/2006/relationships/image" Target="../media/image38.jpe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37.jpeg"/><Relationship Id="rId5" Type="http://schemas.openxmlformats.org/officeDocument/2006/relationships/image" Target="../media/image20.wmf"/><Relationship Id="rId15" Type="http://schemas.openxmlformats.org/officeDocument/2006/relationships/image" Target="../media/image41.jpg"/><Relationship Id="rId10" Type="http://schemas.openxmlformats.org/officeDocument/2006/relationships/image" Target="../media/image36.jpeg"/><Relationship Id="rId4" Type="http://schemas.openxmlformats.org/officeDocument/2006/relationships/image" Target="http://www.sustainablejersey.com/editor/pic/abtb044.jpg" TargetMode="External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97578" y="2362200"/>
            <a:ext cx="7772400" cy="1106557"/>
          </a:xfrm>
        </p:spPr>
        <p:txBody>
          <a:bodyPr/>
          <a:lstStyle/>
          <a:p>
            <a:r>
              <a:rPr lang="en-US" dirty="0" smtClean="0"/>
              <a:t>Sustainable</a:t>
            </a:r>
            <a:r>
              <a:rPr lang="en-US" dirty="0" smtClean="0">
                <a:latin typeface="Calibri Light" panose="020F0302020204030204" pitchFamily="34" charset="0"/>
              </a:rPr>
              <a:t> </a:t>
            </a:r>
            <a:r>
              <a:rPr lang="en-US" dirty="0"/>
              <a:t>Jersey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466204" y="3896140"/>
            <a:ext cx="6400800" cy="844825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BPU Energy Efficiency Committee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April 11, 2017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Subtitle 7"/>
          <p:cNvSpPr txBox="1">
            <a:spLocks/>
          </p:cNvSpPr>
          <p:nvPr/>
        </p:nvSpPr>
        <p:spPr>
          <a:xfrm>
            <a:off x="197812" y="5091653"/>
            <a:ext cx="4537031" cy="11100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000" dirty="0">
                <a:solidFill>
                  <a:schemeClr val="tx1"/>
                </a:solidFill>
              </a:rPr>
              <a:t>Presenters: </a:t>
            </a:r>
          </a:p>
          <a:p>
            <a:pPr algn="l">
              <a:spcBef>
                <a:spcPts val="0"/>
              </a:spcBef>
            </a:pPr>
            <a:r>
              <a:rPr lang="en-US" sz="2000" dirty="0">
                <a:solidFill>
                  <a:schemeClr val="tx1"/>
                </a:solidFill>
              </a:rPr>
              <a:t>Nancy Quirk, Program Coordinator</a:t>
            </a:r>
          </a:p>
          <a:p>
            <a:pPr algn="l">
              <a:spcBef>
                <a:spcPts val="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Tony </a:t>
            </a:r>
            <a:r>
              <a:rPr lang="en-US" sz="2000" dirty="0">
                <a:solidFill>
                  <a:schemeClr val="tx1"/>
                </a:solidFill>
              </a:rPr>
              <a:t>O’Donnell, Economist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94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29"/>
            <a:ext cx="8229600" cy="602184"/>
          </a:xfrm>
        </p:spPr>
        <p:txBody>
          <a:bodyPr/>
          <a:lstStyle/>
          <a:p>
            <a:r>
              <a:rPr lang="en-US" dirty="0" smtClean="0"/>
              <a:t>Municipal Action Statistics (2010-2016)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48575" y="5925350"/>
            <a:ext cx="1381125" cy="93264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056408"/>
            <a:ext cx="8229600" cy="5623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25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81901" y="6019800"/>
            <a:ext cx="1428750" cy="838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74429"/>
            <a:ext cx="8229600" cy="602184"/>
          </a:xfrm>
        </p:spPr>
        <p:txBody>
          <a:bodyPr/>
          <a:lstStyle/>
          <a:p>
            <a:r>
              <a:rPr lang="en-US" dirty="0" smtClean="0"/>
              <a:t>Municipal Action Statistics (cont.)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060704"/>
            <a:ext cx="8229600" cy="533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30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48575" y="5925350"/>
            <a:ext cx="1381125" cy="93264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174429"/>
            <a:ext cx="8229600" cy="602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School Action Statistics (2015-2016)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472" y="1335025"/>
            <a:ext cx="8229600" cy="457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52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Gold Star in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894" y="1038990"/>
            <a:ext cx="4164097" cy="5658990"/>
          </a:xfrm>
        </p:spPr>
        <p:txBody>
          <a:bodyPr>
            <a:normAutofit fontScale="92500" lnSpcReduction="10000"/>
          </a:bodyPr>
          <a:lstStyle/>
          <a:p>
            <a:pPr marL="228600" indent="-228600"/>
            <a:r>
              <a:rPr lang="en-US" sz="2600" dirty="0" smtClean="0"/>
              <a:t>Municipal operations</a:t>
            </a:r>
          </a:p>
          <a:p>
            <a:pPr marL="231775" lvl="1" indent="0">
              <a:buNone/>
            </a:pPr>
            <a:r>
              <a:rPr lang="en-US" sz="2200" dirty="0" smtClean="0"/>
              <a:t>GOAL: Lower </a:t>
            </a:r>
            <a:r>
              <a:rPr lang="en-US" sz="2200" dirty="0"/>
              <a:t>GHG emissions from municipal operations and </a:t>
            </a:r>
            <a:r>
              <a:rPr lang="en-US" sz="2200" dirty="0" smtClean="0"/>
              <a:t>facilities</a:t>
            </a:r>
          </a:p>
          <a:p>
            <a:pPr marL="576263" lvl="2">
              <a:buSzPct val="80000"/>
            </a:pPr>
            <a:r>
              <a:rPr lang="en-US" sz="1900" dirty="0"/>
              <a:t>Municipal buildings</a:t>
            </a:r>
          </a:p>
          <a:p>
            <a:pPr marL="576263" lvl="2">
              <a:buSzPct val="80000"/>
            </a:pPr>
            <a:r>
              <a:rPr lang="en-US" sz="1900" dirty="0" smtClean="0"/>
              <a:t>Fleet – alternative fuel vehicles</a:t>
            </a:r>
            <a:endParaRPr lang="en-US" sz="1900" dirty="0"/>
          </a:p>
          <a:p>
            <a:pPr marL="576263" lvl="2">
              <a:buSzPct val="80000"/>
            </a:pPr>
            <a:r>
              <a:rPr lang="en-US" sz="1900" dirty="0"/>
              <a:t>Operations (landscaping, energy and water conservation, etc. )</a:t>
            </a:r>
          </a:p>
          <a:p>
            <a:pPr marL="517525" lvl="1"/>
            <a:endParaRPr lang="en-US" sz="2200" dirty="0"/>
          </a:p>
          <a:p>
            <a:pPr marL="228600" indent="-228600"/>
            <a:r>
              <a:rPr lang="en-US" sz="2600" dirty="0"/>
              <a:t>Community-wide </a:t>
            </a:r>
          </a:p>
          <a:p>
            <a:pPr marL="231775" lvl="1" indent="0">
              <a:buNone/>
            </a:pPr>
            <a:r>
              <a:rPr lang="en-US" sz="2200" dirty="0" smtClean="0"/>
              <a:t>GOAL: Lower </a:t>
            </a:r>
            <a:r>
              <a:rPr lang="en-US" sz="2200" dirty="0"/>
              <a:t>community-wide </a:t>
            </a:r>
            <a:r>
              <a:rPr lang="en-US" sz="2200" dirty="0" smtClean="0"/>
              <a:t>GHG</a:t>
            </a:r>
            <a:endParaRPr lang="en-US" sz="2200" dirty="0"/>
          </a:p>
          <a:p>
            <a:pPr marL="576263" lvl="2">
              <a:buSzPct val="80000"/>
            </a:pPr>
            <a:r>
              <a:rPr lang="en-US" sz="1900" dirty="0"/>
              <a:t>Make Your Town Electric Vehicle Friendly </a:t>
            </a:r>
          </a:p>
          <a:p>
            <a:pPr marL="576263" lvl="2">
              <a:buSzPct val="80000"/>
            </a:pPr>
            <a:r>
              <a:rPr lang="en-US" sz="1900" dirty="0"/>
              <a:t>Public Electric Vehicle Charging Infrastructure</a:t>
            </a:r>
          </a:p>
          <a:p>
            <a:pPr marL="576263" lvl="2">
              <a:buSzPct val="80000"/>
            </a:pPr>
            <a:r>
              <a:rPr lang="en-US" sz="1900" dirty="0"/>
              <a:t>Make Your Town Solar Friendly </a:t>
            </a:r>
          </a:p>
          <a:p>
            <a:pPr marL="576263" lvl="2">
              <a:buSzPct val="80000"/>
            </a:pPr>
            <a:r>
              <a:rPr lang="en-US" sz="1900" dirty="0"/>
              <a:t>Community Led Solar Initiatives</a:t>
            </a:r>
          </a:p>
          <a:p>
            <a:pPr marL="576263" lvl="2">
              <a:buSzPct val="80000"/>
            </a:pPr>
            <a:r>
              <a:rPr lang="en-US" sz="1900" dirty="0"/>
              <a:t>Residential Energy Efficiency </a:t>
            </a:r>
          </a:p>
          <a:p>
            <a:pPr marL="576263" lvl="2">
              <a:buSzPct val="80000"/>
            </a:pPr>
            <a:r>
              <a:rPr lang="en-US" sz="1900" dirty="0"/>
              <a:t>Commercial Energy Efficiency 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5035" t="4085" r="15410" b="4412"/>
          <a:stretch/>
        </p:blipFill>
        <p:spPr>
          <a:xfrm>
            <a:off x="4261992" y="1497205"/>
            <a:ext cx="4766432" cy="4151168"/>
          </a:xfrm>
          <a:prstGeom prst="rect">
            <a:avLst/>
          </a:prstGeom>
          <a:ln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307328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Strategies for Getting to Gold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7"/>
          <a:stretch/>
        </p:blipFill>
        <p:spPr>
          <a:xfrm>
            <a:off x="-157527" y="1462855"/>
            <a:ext cx="9475912" cy="5525774"/>
          </a:xfrm>
        </p:spPr>
      </p:pic>
    </p:spTree>
    <p:extLst>
      <p:ext uri="{BB962C8B-B14F-4D97-AF65-F5344CB8AC3E}">
        <p14:creationId xmlns:p14="http://schemas.microsoft.com/office/powerpoint/2010/main" val="365509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Strategies for Getting to Gold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6" b="2047"/>
          <a:stretch/>
        </p:blipFill>
        <p:spPr>
          <a:xfrm>
            <a:off x="-220171" y="1070202"/>
            <a:ext cx="9601200" cy="5838598"/>
          </a:xfrm>
        </p:spPr>
      </p:pic>
    </p:spTree>
    <p:extLst>
      <p:ext uri="{BB962C8B-B14F-4D97-AF65-F5344CB8AC3E}">
        <p14:creationId xmlns:p14="http://schemas.microsoft.com/office/powerpoint/2010/main" val="272742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2017-2018 </a:t>
            </a:r>
            <a:r>
              <a:rPr lang="en-US" dirty="0" smtClean="0"/>
              <a:t>Proposed Program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441" y="1300755"/>
            <a:ext cx="8679976" cy="4577531"/>
          </a:xfrm>
        </p:spPr>
        <p:txBody>
          <a:bodyPr>
            <a:normAutofit/>
          </a:bodyPr>
          <a:lstStyle/>
          <a:p>
            <a:r>
              <a:rPr lang="en-US" dirty="0" smtClean="0"/>
              <a:t>Technical Assistance to targeted municipalities</a:t>
            </a:r>
          </a:p>
          <a:p>
            <a:r>
              <a:rPr lang="en-US" dirty="0" smtClean="0"/>
              <a:t>HPwES Action upgrade</a:t>
            </a:r>
          </a:p>
          <a:p>
            <a:r>
              <a:rPr lang="en-US" dirty="0" smtClean="0"/>
              <a:t>New Jersey Clean Energy Database</a:t>
            </a:r>
          </a:p>
          <a:p>
            <a:pPr lvl="1"/>
            <a:r>
              <a:rPr lang="en-US" dirty="0" smtClean="0"/>
              <a:t>Data compiled on US DOE grant</a:t>
            </a:r>
          </a:p>
          <a:p>
            <a:pPr lvl="1"/>
            <a:r>
              <a:rPr lang="en-US" dirty="0" smtClean="0"/>
              <a:t>Compare how schools and municipalities interact with NJCEP</a:t>
            </a:r>
          </a:p>
          <a:p>
            <a:r>
              <a:rPr lang="en-US" dirty="0"/>
              <a:t>Behavior-based Energy Efficiency in Schools </a:t>
            </a:r>
            <a:r>
              <a:rPr lang="en-US" dirty="0" smtClean="0"/>
              <a:t>Action</a:t>
            </a:r>
            <a:endParaRPr lang="en-US" dirty="0"/>
          </a:p>
          <a:p>
            <a:r>
              <a:rPr lang="en-US" dirty="0" smtClean="0"/>
              <a:t>SJ Regional Hubs</a:t>
            </a:r>
          </a:p>
          <a:p>
            <a:pPr lvl="1"/>
            <a:r>
              <a:rPr lang="en-US" dirty="0" smtClean="0"/>
              <a:t>Multi-municipality collaboration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77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695650" y="164918"/>
            <a:ext cx="7877175" cy="622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Sustainable Jersey Supporters</a:t>
            </a:r>
          </a:p>
        </p:txBody>
      </p:sp>
      <p:pic>
        <p:nvPicPr>
          <p:cNvPr id="5" name="Picture 9" descr="http://www.sustainablejersey.com/editor/pic/abtb044.jpg"/>
          <p:cNvPicPr>
            <a:picLocks noChangeAspect="1" noChangeArrowheads="1"/>
          </p:cNvPicPr>
          <p:nvPr/>
        </p:nvPicPr>
        <p:blipFill>
          <a:blip r:embed="rId2" r:link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388" y="3466940"/>
            <a:ext cx="1475526" cy="614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 descr="PSEGtag16_O&amp;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243" y="2573508"/>
            <a:ext cx="2212796" cy="665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sjg_logo_no_tag_compressed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605" y="3436065"/>
            <a:ext cx="1434961" cy="710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463" y="5137491"/>
            <a:ext cx="1764439" cy="374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Picture 21"/>
          <p:cNvSpPr>
            <a:spLocks noChangeAspect="1" noChangeArrowheads="1"/>
          </p:cNvSpPr>
          <p:nvPr/>
        </p:nvSpPr>
        <p:spPr bwMode="auto">
          <a:xfrm>
            <a:off x="5612563" y="4676775"/>
            <a:ext cx="1331913" cy="83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Picture 22"/>
          <p:cNvSpPr>
            <a:spLocks noChangeAspect="1" noChangeArrowheads="1"/>
          </p:cNvSpPr>
          <p:nvPr/>
        </p:nvSpPr>
        <p:spPr bwMode="auto">
          <a:xfrm>
            <a:off x="4926763" y="3036888"/>
            <a:ext cx="3048000" cy="89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Picture 23"/>
          <p:cNvSpPr>
            <a:spLocks noChangeAspect="1" noChangeArrowheads="1"/>
          </p:cNvSpPr>
          <p:nvPr/>
        </p:nvSpPr>
        <p:spPr bwMode="auto">
          <a:xfrm>
            <a:off x="4463213" y="1457325"/>
            <a:ext cx="1579563" cy="157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" name="Picture 23" descr="https://encrypted-tbn0.gstatic.com/images?q=tbn:ANd9GcR5DjBxIPEEUWbh4l3M5Jpj9pCZQKJu46RqIHGiHH77V3OoNWlv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666" y="1238147"/>
            <a:ext cx="921443" cy="92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366052" y="2390939"/>
            <a:ext cx="9144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54763" y="4206875"/>
            <a:ext cx="9155289" cy="0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81000" y="3315966"/>
            <a:ext cx="9144000" cy="0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29822" y="5662570"/>
            <a:ext cx="9144000" cy="0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522" y="1234318"/>
            <a:ext cx="953341" cy="93616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43474" y="1318825"/>
            <a:ext cx="14176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rebuchet MS" panose="020B0603020202020204" pitchFamily="34" charset="0"/>
              </a:rPr>
              <a:t>Underwritten By</a:t>
            </a:r>
            <a:r>
              <a:rPr lang="en-US" sz="1200" b="1" dirty="0" smtClean="0"/>
              <a:t>: </a:t>
            </a:r>
            <a:endParaRPr lang="en-US" sz="1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54763" y="2563772"/>
            <a:ext cx="14176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rebuchet MS" panose="020B0603020202020204" pitchFamily="34" charset="0"/>
              </a:rPr>
              <a:t>Sponsored By: </a:t>
            </a:r>
            <a:endParaRPr lang="en-US" sz="1200" b="1" dirty="0">
              <a:latin typeface="Trebuchet MS" panose="020B0603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8447" y="2978686"/>
            <a:ext cx="26667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latin typeface="Trebuchet MS" panose="020B0603020202020204" pitchFamily="34" charset="0"/>
              </a:rPr>
              <a:t>Small Grants Program Underwriters</a:t>
            </a:r>
            <a:endParaRPr lang="en-US" sz="1200" i="1" dirty="0">
              <a:latin typeface="Trebuchet MS" panose="020B0603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4648" y="3385323"/>
            <a:ext cx="21180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latin typeface="Trebuchet MS" panose="020B0603020202020204" pitchFamily="34" charset="0"/>
              </a:rPr>
              <a:t>Platinum Sponsors</a:t>
            </a:r>
            <a:endParaRPr lang="en-US" sz="1200" i="1" dirty="0">
              <a:latin typeface="Trebuchet MS" panose="020B0603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9834" y="4954596"/>
            <a:ext cx="21180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latin typeface="Trebuchet MS" panose="020B0603020202020204" pitchFamily="34" charset="0"/>
              </a:rPr>
              <a:t>Silver Sponsors</a:t>
            </a:r>
            <a:endParaRPr lang="en-US" sz="1200" i="1" dirty="0">
              <a:latin typeface="Trebuchet MS" panose="020B0603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8447" y="5662570"/>
            <a:ext cx="23427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latin typeface="Trebuchet MS" panose="020B0603020202020204" pitchFamily="34" charset="0"/>
              </a:rPr>
              <a:t>Bronze Sponsors</a:t>
            </a:r>
            <a:endParaRPr lang="en-US" sz="1200" i="1" dirty="0">
              <a:latin typeface="Trebuchet MS" panose="020B0603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50" y="6069694"/>
            <a:ext cx="974317" cy="3044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886" y="1094503"/>
            <a:ext cx="1921161" cy="1066324"/>
          </a:xfrm>
          <a:prstGeom prst="rect">
            <a:avLst/>
          </a:prstGeom>
        </p:spPr>
      </p:pic>
      <p:cxnSp>
        <p:nvCxnSpPr>
          <p:cNvPr id="26" name="Straight Connector 25"/>
          <p:cNvCxnSpPr/>
          <p:nvPr/>
        </p:nvCxnSpPr>
        <p:spPr>
          <a:xfrm>
            <a:off x="343474" y="4892675"/>
            <a:ext cx="9155289" cy="0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1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24" b="11915"/>
          <a:stretch/>
        </p:blipFill>
        <p:spPr>
          <a:xfrm>
            <a:off x="6261067" y="4999892"/>
            <a:ext cx="1366818" cy="59201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563" y="5982554"/>
            <a:ext cx="1179086" cy="415269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458447" y="4241983"/>
            <a:ext cx="21180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latin typeface="Trebuchet MS" panose="020B0603020202020204" pitchFamily="34" charset="0"/>
              </a:rPr>
              <a:t>Gold Sponsors</a:t>
            </a:r>
            <a:endParaRPr lang="en-US" sz="1200" i="1" dirty="0">
              <a:latin typeface="Trebuchet MS" panose="020B0603020202020204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262" y="4357924"/>
            <a:ext cx="1631515" cy="44211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53" b="37429"/>
          <a:stretch/>
        </p:blipFill>
        <p:spPr>
          <a:xfrm>
            <a:off x="6013934" y="2438259"/>
            <a:ext cx="2424380" cy="83199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682" y="6084616"/>
            <a:ext cx="1137615" cy="29087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661" y="6006195"/>
            <a:ext cx="1612204" cy="3486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030966" y="6023998"/>
            <a:ext cx="1749704" cy="40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70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Sustainable Jersey for Schools Supporters</a:t>
            </a:r>
          </a:p>
        </p:txBody>
      </p:sp>
      <p:pic>
        <p:nvPicPr>
          <p:cNvPr id="14339" name="Picture 9" descr="http://www.sustainablejersey.com/editor/pic/abtb044.jpg"/>
          <p:cNvPicPr>
            <a:picLocks noChangeAspect="1" noChangeArrowheads="1"/>
          </p:cNvPicPr>
          <p:nvPr/>
        </p:nvPicPr>
        <p:blipFill>
          <a:blip r:embed="rId3" r:link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413" y="4172708"/>
            <a:ext cx="1744191" cy="726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14" descr="PSEGtag16_O&amp;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333" y="2597373"/>
            <a:ext cx="2439187" cy="733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6" descr="sjg_logo_no_tag_compressed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228" y="4070123"/>
            <a:ext cx="1757572" cy="87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2" name="Picture 21"/>
          <p:cNvSpPr>
            <a:spLocks noChangeAspect="1" noChangeArrowheads="1"/>
          </p:cNvSpPr>
          <p:nvPr/>
        </p:nvSpPr>
        <p:spPr bwMode="auto">
          <a:xfrm>
            <a:off x="5257800" y="4356100"/>
            <a:ext cx="1331913" cy="83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3" name="Picture 22"/>
          <p:cNvSpPr>
            <a:spLocks noChangeAspect="1" noChangeArrowheads="1"/>
          </p:cNvSpPr>
          <p:nvPr/>
        </p:nvSpPr>
        <p:spPr bwMode="auto">
          <a:xfrm>
            <a:off x="4572000" y="2716213"/>
            <a:ext cx="3048000" cy="89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4" name="Picture 23"/>
          <p:cNvSpPr>
            <a:spLocks noChangeAspect="1" noChangeArrowheads="1"/>
          </p:cNvSpPr>
          <p:nvPr/>
        </p:nvSpPr>
        <p:spPr bwMode="auto">
          <a:xfrm>
            <a:off x="4108450" y="1136650"/>
            <a:ext cx="1579563" cy="157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2354690"/>
            <a:ext cx="9144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3609975"/>
            <a:ext cx="9144000" cy="0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0" y="5209829"/>
            <a:ext cx="9144000" cy="0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456" y="1078197"/>
            <a:ext cx="1106915" cy="108697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1289" y="998150"/>
            <a:ext cx="14176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rebuchet MS" panose="020B0603020202020204" pitchFamily="34" charset="0"/>
              </a:rPr>
              <a:t>Underwritten By</a:t>
            </a:r>
            <a:r>
              <a:rPr lang="en-US" sz="1200" b="1" dirty="0" smtClean="0"/>
              <a:t>: </a:t>
            </a:r>
            <a:endParaRPr lang="en-US" sz="12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0" y="2373098"/>
            <a:ext cx="14176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rebuchet MS" panose="020B0603020202020204" pitchFamily="34" charset="0"/>
              </a:rPr>
              <a:t>Sponsored By: </a:t>
            </a:r>
            <a:endParaRPr lang="en-US" sz="1200" b="1" dirty="0">
              <a:latin typeface="Trebuchet MS" panose="020B0603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27613" y="2684877"/>
            <a:ext cx="164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latin typeface="Trebuchet MS" panose="020B0603020202020204" pitchFamily="34" charset="0"/>
              </a:rPr>
              <a:t>Sustainable Jersey for Schools Small Grants Program Underwriters</a:t>
            </a:r>
            <a:endParaRPr lang="en-US" sz="1200" i="1" dirty="0">
              <a:latin typeface="Trebuchet MS" panose="020B0603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8820" y="3685717"/>
            <a:ext cx="21180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latin typeface="Trebuchet MS" panose="020B0603020202020204" pitchFamily="34" charset="0"/>
              </a:rPr>
              <a:t>Founding Sponsors</a:t>
            </a:r>
            <a:endParaRPr lang="en-US" sz="1200" i="1" dirty="0">
              <a:latin typeface="Trebuchet MS" panose="020B0603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8820" y="5297240"/>
            <a:ext cx="23427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latin typeface="Trebuchet MS" panose="020B0603020202020204" pitchFamily="34" charset="0"/>
              </a:rPr>
              <a:t>Silver Sponsors</a:t>
            </a:r>
            <a:endParaRPr lang="en-US" sz="1200" i="1" dirty="0">
              <a:latin typeface="Trebuchet MS" panose="020B0603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023" y="1064314"/>
            <a:ext cx="1921161" cy="1066324"/>
          </a:xfrm>
          <a:prstGeom prst="rect">
            <a:avLst/>
          </a:prstGeom>
        </p:spPr>
      </p:pic>
      <p:pic>
        <p:nvPicPr>
          <p:cNvPr id="1028" name="Picture 4" descr="NJSBA-circle-blu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532" y="1085564"/>
            <a:ext cx="1079594" cy="114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</p:pic>
      <p:pic>
        <p:nvPicPr>
          <p:cNvPr id="1029" name="Picture 5" descr="NJM Insurance Group PMS 300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08" y="4188554"/>
            <a:ext cx="2498999" cy="751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</p:pic>
      <p:pic>
        <p:nvPicPr>
          <p:cNvPr id="1030" name="Picture 6" descr="Bay_FndtnUSA_(web)-cropped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14" b="13004"/>
          <a:stretch>
            <a:fillRect/>
          </a:stretch>
        </p:blipFill>
        <p:spPr bwMode="auto">
          <a:xfrm>
            <a:off x="2804400" y="5313376"/>
            <a:ext cx="2008263" cy="701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</p:pic>
      <p:pic>
        <p:nvPicPr>
          <p:cNvPr id="25" name="Picture 5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305" y="2580807"/>
            <a:ext cx="1759553" cy="787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844" y="1163935"/>
            <a:ext cx="2220757" cy="87719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206" y="2518025"/>
            <a:ext cx="2037314" cy="80473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503" y="5297240"/>
            <a:ext cx="1513837" cy="868912"/>
          </a:xfrm>
          <a:prstGeom prst="rect">
            <a:avLst/>
          </a:prstGeom>
        </p:spPr>
      </p:pic>
      <p:pic>
        <p:nvPicPr>
          <p:cNvPr id="29" name="Picture 11"/>
          <p:cNvPicPr>
            <a:picLocks noChangeAspect="1"/>
          </p:cNvPicPr>
          <p:nvPr/>
        </p:nvPicPr>
        <p:blipFill rotWithShape="1">
          <a:blip r:embed="rId16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90"/>
          <a:stretch/>
        </p:blipFill>
        <p:spPr bwMode="auto">
          <a:xfrm>
            <a:off x="7675863" y="5753055"/>
            <a:ext cx="1210992" cy="102331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213310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0" y="1154430"/>
            <a:ext cx="8835390" cy="50977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For further information, contact: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sz="2600" dirty="0"/>
              <a:t>Nancy Quirk, Program Coordinator Advanced Infrastructure</a:t>
            </a:r>
          </a:p>
          <a:p>
            <a:pPr lvl="1">
              <a:spcBef>
                <a:spcPts val="0"/>
              </a:spcBef>
            </a:pPr>
            <a:r>
              <a:rPr lang="en-US" sz="2200" dirty="0"/>
              <a:t>Email:    quirkn@tcnj.edu</a:t>
            </a:r>
          </a:p>
          <a:p>
            <a:pPr lvl="1">
              <a:spcBef>
                <a:spcPts val="0"/>
              </a:spcBef>
            </a:pPr>
            <a:r>
              <a:rPr lang="en-US" sz="2200" dirty="0"/>
              <a:t>Phone:  609.771.2902</a:t>
            </a:r>
          </a:p>
          <a:p>
            <a:r>
              <a:rPr lang="en-US" sz="2600" dirty="0" smtClean="0"/>
              <a:t>Tony </a:t>
            </a:r>
            <a:r>
              <a:rPr lang="en-US" sz="2600" dirty="0"/>
              <a:t>O’Donnell, Economist</a:t>
            </a:r>
          </a:p>
          <a:p>
            <a:pPr lvl="1">
              <a:spcBef>
                <a:spcPts val="0"/>
              </a:spcBef>
            </a:pPr>
            <a:r>
              <a:rPr lang="en-US" sz="2200" dirty="0" smtClean="0"/>
              <a:t>Email:    odonnela@tcnj.edu</a:t>
            </a:r>
          </a:p>
          <a:p>
            <a:pPr lvl="1">
              <a:spcBef>
                <a:spcPts val="0"/>
              </a:spcBef>
            </a:pPr>
            <a:r>
              <a:rPr lang="en-US" sz="2200" dirty="0" smtClean="0"/>
              <a:t>Phone:  609.771.2921</a:t>
            </a:r>
            <a:endParaRPr lang="en-US" sz="2200" dirty="0"/>
          </a:p>
          <a:p>
            <a:r>
              <a:rPr lang="en-US" sz="2600" dirty="0" smtClean="0"/>
              <a:t>Sustainable </a:t>
            </a:r>
            <a:r>
              <a:rPr lang="en-US" sz="2600" dirty="0"/>
              <a:t>Jersey websites</a:t>
            </a:r>
          </a:p>
          <a:p>
            <a:pPr marL="457200" lvl="1" indent="0">
              <a:buNone/>
            </a:pPr>
            <a:r>
              <a:rPr lang="en-US" dirty="0" smtClean="0"/>
              <a:t>www.sustainablejersey.com</a:t>
            </a:r>
          </a:p>
          <a:p>
            <a:pPr marL="457200" lvl="1" indent="0">
              <a:buNone/>
            </a:pPr>
            <a:r>
              <a:rPr lang="en-US" dirty="0" smtClean="0"/>
              <a:t>www.sustainablejerseyschools.com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52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3"/>
          <p:cNvSpPr>
            <a:spLocks noGrp="1"/>
          </p:cNvSpPr>
          <p:nvPr>
            <p:ph type="title"/>
          </p:nvPr>
        </p:nvSpPr>
        <p:spPr>
          <a:xfrm>
            <a:off x="467139" y="141791"/>
            <a:ext cx="8229600" cy="61205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What is Sustainable Jersey?</a:t>
            </a:r>
          </a:p>
        </p:txBody>
      </p:sp>
      <p:pic>
        <p:nvPicPr>
          <p:cNvPr id="4" name="Picture 4" descr="C:\Users\Ranieri\Documents\SustainableJersey\Photos\DodgeApplicationPhoto\HADDON_GreenTeam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1" r="3077"/>
          <a:stretch/>
        </p:blipFill>
        <p:spPr bwMode="auto">
          <a:xfrm>
            <a:off x="4794279" y="1548133"/>
            <a:ext cx="4149596" cy="2486838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06431" y="4448379"/>
            <a:ext cx="9037569" cy="1849311"/>
          </a:xfrm>
        </p:spPr>
        <p:txBody>
          <a:bodyPr/>
          <a:lstStyle/>
          <a:p>
            <a:pPr marL="561975" lvl="2" indent="-271463">
              <a:lnSpc>
                <a:spcPct val="110000"/>
              </a:lnSpc>
              <a:buClr>
                <a:schemeClr val="accent2">
                  <a:lumMod val="75000"/>
                </a:schemeClr>
              </a:buClr>
              <a:buSzPct val="80000"/>
              <a:buFont typeface="Courier New" panose="02070309020205020404" pitchFamily="49" charset="0"/>
              <a:buChar char="o"/>
              <a:defRPr/>
            </a:pPr>
            <a:r>
              <a:rPr lang="en-US" sz="2000" b="1" dirty="0">
                <a:solidFill>
                  <a:prstClr val="black"/>
                </a:solidFill>
                <a:latin typeface="Calibri Light" panose="020F0302020204030204" pitchFamily="34" charset="0"/>
                <a:cs typeface="Arial" charset="0"/>
              </a:rPr>
              <a:t>Actions</a:t>
            </a:r>
            <a:r>
              <a:rPr lang="en-US" sz="2000" dirty="0">
                <a:solidFill>
                  <a:prstClr val="black"/>
                </a:solidFill>
                <a:latin typeface="Calibri Light" panose="020F0302020204030204" pitchFamily="34" charset="0"/>
                <a:cs typeface="Arial" charset="0"/>
              </a:rPr>
              <a:t> to help municipalities and schools become more sustainable </a:t>
            </a:r>
          </a:p>
          <a:p>
            <a:pPr marL="561975" lvl="2" indent="-271463">
              <a:lnSpc>
                <a:spcPct val="110000"/>
              </a:lnSpc>
              <a:buClr>
                <a:schemeClr val="accent2">
                  <a:lumMod val="75000"/>
                </a:schemeClr>
              </a:buClr>
              <a:buSzPct val="80000"/>
              <a:buFont typeface="Courier New" panose="02070309020205020404" pitchFamily="49" charset="0"/>
              <a:buChar char="o"/>
              <a:defRPr/>
            </a:pPr>
            <a:r>
              <a:rPr lang="en-US" sz="2000" b="1" dirty="0">
                <a:solidFill>
                  <a:prstClr val="black"/>
                </a:solidFill>
                <a:latin typeface="Calibri Light" panose="020F0302020204030204" pitchFamily="34" charset="0"/>
                <a:cs typeface="Arial" charset="0"/>
              </a:rPr>
              <a:t>Tools, resources, and guidance</a:t>
            </a:r>
            <a:r>
              <a:rPr lang="en-US" sz="2000" dirty="0">
                <a:solidFill>
                  <a:prstClr val="black"/>
                </a:solidFill>
                <a:latin typeface="Calibri Light" panose="020F0302020204030204" pitchFamily="34" charset="0"/>
                <a:cs typeface="Arial" charset="0"/>
              </a:rPr>
              <a:t> to make progress</a:t>
            </a:r>
          </a:p>
          <a:p>
            <a:pPr marL="561975" lvl="2" indent="-271463">
              <a:lnSpc>
                <a:spcPct val="110000"/>
              </a:lnSpc>
              <a:buClr>
                <a:schemeClr val="accent2">
                  <a:lumMod val="75000"/>
                </a:schemeClr>
              </a:buClr>
              <a:buSzPct val="80000"/>
              <a:buFont typeface="Courier New" panose="02070309020205020404" pitchFamily="49" charset="0"/>
              <a:buChar char="o"/>
              <a:defRPr/>
            </a:pPr>
            <a:r>
              <a:rPr lang="en-US" sz="2000" b="1" dirty="0">
                <a:solidFill>
                  <a:prstClr val="black"/>
                </a:solidFill>
                <a:latin typeface="Calibri Light" panose="020F0302020204030204" pitchFamily="34" charset="0"/>
                <a:cs typeface="Arial" charset="0"/>
              </a:rPr>
              <a:t>Grants and funding</a:t>
            </a:r>
            <a:r>
              <a:rPr lang="en-US" sz="2000" dirty="0">
                <a:solidFill>
                  <a:prstClr val="black"/>
                </a:solidFill>
                <a:latin typeface="Calibri Light" panose="020F0302020204030204" pitchFamily="34" charset="0"/>
                <a:cs typeface="Arial" charset="0"/>
              </a:rPr>
              <a:t> for municipalities and </a:t>
            </a:r>
            <a:r>
              <a:rPr lang="en-US" sz="2000" dirty="0" smtClean="0">
                <a:solidFill>
                  <a:prstClr val="black"/>
                </a:solidFill>
                <a:latin typeface="Calibri Light" panose="020F0302020204030204" pitchFamily="34" charset="0"/>
                <a:cs typeface="Arial" charset="0"/>
              </a:rPr>
              <a:t>schools</a:t>
            </a:r>
          </a:p>
          <a:p>
            <a:pPr marL="561975" lvl="2" indent="-271463">
              <a:lnSpc>
                <a:spcPct val="110000"/>
              </a:lnSpc>
              <a:buClr>
                <a:schemeClr val="accent2">
                  <a:lumMod val="75000"/>
                </a:schemeClr>
              </a:buClr>
              <a:buSzPct val="80000"/>
              <a:buFont typeface="Courier New" panose="02070309020205020404" pitchFamily="49" charset="0"/>
              <a:buChar char="o"/>
              <a:defRPr/>
            </a:pPr>
            <a:r>
              <a:rPr lang="en-US" sz="2000" b="1" dirty="0" smtClean="0">
                <a:solidFill>
                  <a:prstClr val="black"/>
                </a:solidFill>
                <a:latin typeface="Calibri Light" panose="020F0302020204030204" pitchFamily="34" charset="0"/>
                <a:cs typeface="Arial" charset="0"/>
              </a:rPr>
              <a:t>Regional Hubs </a:t>
            </a:r>
            <a:r>
              <a:rPr lang="en-US" sz="2000" dirty="0" smtClean="0">
                <a:solidFill>
                  <a:prstClr val="black"/>
                </a:solidFill>
                <a:latin typeface="Calibri Light" panose="020F0302020204030204" pitchFamily="34" charset="0"/>
                <a:cs typeface="Arial" charset="0"/>
              </a:rPr>
              <a:t>across the state bringing municipal teams together</a:t>
            </a:r>
            <a:endParaRPr lang="en-US" sz="2000" dirty="0">
              <a:solidFill>
                <a:prstClr val="black"/>
              </a:solidFill>
              <a:latin typeface="Calibri Light" panose="020F0302020204030204" pitchFamily="34" charset="0"/>
              <a:cs typeface="Arial" charset="0"/>
            </a:endParaRPr>
          </a:p>
          <a:p>
            <a:endParaRPr lang="en-US" dirty="0"/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159383" y="1548133"/>
            <a:ext cx="4496939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31775" indent="-231775" eaLnBrk="1" hangingPunct="1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Certification program for municipalities and schools</a:t>
            </a:r>
          </a:p>
          <a:p>
            <a:pPr marL="231775" indent="-231775" eaLnBrk="1" hangingPunct="1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Collaborate with public</a:t>
            </a:r>
            <a:r>
              <a:rPr lang="en-US" sz="2400" dirty="0">
                <a:solidFill>
                  <a:prstClr val="black"/>
                </a:solidFill>
                <a:latin typeface="Calibri Light" panose="020F0302020204030204" pitchFamily="34" charset="0"/>
              </a:rPr>
              <a:t>, private, state, </a:t>
            </a:r>
            <a:r>
              <a:rPr lang="en-US" sz="2400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and local </a:t>
            </a:r>
            <a:r>
              <a:rPr lang="en-US" sz="2400" dirty="0">
                <a:solidFill>
                  <a:prstClr val="black"/>
                </a:solidFill>
                <a:latin typeface="Calibri Light" panose="020F0302020204030204" pitchFamily="34" charset="0"/>
              </a:rPr>
              <a:t>actors</a:t>
            </a:r>
          </a:p>
          <a:p>
            <a:pPr marL="231775" indent="-231775" eaLnBrk="1" hangingPunct="1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Convene issue-based </a:t>
            </a:r>
            <a:r>
              <a:rPr lang="en-US" sz="2400" dirty="0">
                <a:solidFill>
                  <a:prstClr val="black"/>
                </a:solidFill>
                <a:latin typeface="Calibri Light" panose="020F0302020204030204" pitchFamily="34" charset="0"/>
              </a:rPr>
              <a:t>Task Forces of subject matter </a:t>
            </a:r>
            <a:r>
              <a:rPr lang="en-US" sz="2400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experts</a:t>
            </a:r>
          </a:p>
          <a:p>
            <a:pPr marL="231775" indent="-231775" eaLnBrk="1" hangingPunct="1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  <a:latin typeface="Calibri Light" panose="020F0302020204030204" pitchFamily="34" charset="0"/>
            </a:endParaRPr>
          </a:p>
          <a:p>
            <a:pPr marL="231775" indent="-231775" eaLnBrk="1" hangingPunct="1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We provide:</a:t>
            </a:r>
            <a:endParaRPr lang="en-US" sz="2400" dirty="0">
              <a:solidFill>
                <a:prstClr val="black"/>
              </a:solidFill>
              <a:latin typeface="Calibri Light" panose="020F0302020204030204" pitchFamily="34" charset="0"/>
            </a:endParaRPr>
          </a:p>
          <a:p>
            <a:pPr marL="561975" lvl="2" indent="-271463" eaLnBrk="1" hangingPunct="1">
              <a:lnSpc>
                <a:spcPct val="120000"/>
              </a:lnSpc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Courier New" panose="02070309020205020404" pitchFamily="49" charset="0"/>
              <a:buChar char="o"/>
              <a:defRPr/>
            </a:pPr>
            <a:endParaRPr lang="en-US" sz="20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27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3"/>
          <p:cNvSpPr>
            <a:spLocks noGrp="1"/>
          </p:cNvSpPr>
          <p:nvPr>
            <p:ph type="title"/>
          </p:nvPr>
        </p:nvSpPr>
        <p:spPr>
          <a:xfrm>
            <a:off x="457200" y="83343"/>
            <a:ext cx="8229600" cy="762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>
                <a:ea typeface="ＭＳ Ｐゴシック" panose="020B0600070205080204" pitchFamily="34" charset="-128"/>
              </a:rPr>
              <a:t>Actions: Prosperity, Planet, People</a:t>
            </a:r>
          </a:p>
        </p:txBody>
      </p:sp>
      <p:sp>
        <p:nvSpPr>
          <p:cNvPr id="8197" name="TextBox 4"/>
          <p:cNvSpPr txBox="1">
            <a:spLocks noChangeArrowheads="1"/>
          </p:cNvSpPr>
          <p:nvPr/>
        </p:nvSpPr>
        <p:spPr bwMode="auto">
          <a:xfrm>
            <a:off x="5377195" y="1355761"/>
            <a:ext cx="3688845" cy="488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200"/>
              </a:spcBef>
              <a:buFont typeface="Arial" charset="0"/>
              <a:buChar char="•"/>
              <a:defRPr/>
            </a:pPr>
            <a:r>
              <a:rPr lang="en-US" sz="2400" dirty="0" smtClean="0">
                <a:latin typeface="Calibri Light" panose="020F0302020204030204" pitchFamily="34" charset="0"/>
              </a:rPr>
              <a:t>Municipalities / Schools </a:t>
            </a:r>
            <a:r>
              <a:rPr lang="en-US" sz="2400" dirty="0">
                <a:latin typeface="Calibri Light" panose="020F0302020204030204" pitchFamily="34" charset="0"/>
              </a:rPr>
              <a:t>choose from menu of actions to accumulate points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latin typeface="Calibri Light" panose="020F0302020204030204" pitchFamily="34" charset="0"/>
            </a:endParaRPr>
          </a:p>
          <a:p>
            <a:pPr eaLnBrk="1" hangingPunct="1">
              <a:spcBef>
                <a:spcPts val="200"/>
              </a:spcBef>
              <a:buFont typeface="Arial" charset="0"/>
              <a:buChar char="•"/>
              <a:defRPr/>
            </a:pPr>
            <a:r>
              <a:rPr lang="en-US" sz="2400" dirty="0" smtClean="0">
                <a:latin typeface="Calibri Light" panose="020F0302020204030204" pitchFamily="34" charset="0"/>
              </a:rPr>
              <a:t>Actions created by issue-based Task Forces:</a:t>
            </a:r>
          </a:p>
          <a:p>
            <a:pPr lvl="1" eaLnBrk="1" hangingPunct="1">
              <a:spcBef>
                <a:spcPts val="400"/>
              </a:spcBef>
              <a:buFont typeface="Arial" charset="0"/>
              <a:buChar char="•"/>
              <a:defRPr/>
            </a:pPr>
            <a:r>
              <a:rPr lang="en-US" sz="2000" dirty="0" smtClean="0">
                <a:latin typeface="Calibri Light" panose="020F0302020204030204" pitchFamily="34" charset="0"/>
              </a:rPr>
              <a:t>subject matter experts</a:t>
            </a:r>
          </a:p>
          <a:p>
            <a:pPr lvl="1" eaLnBrk="1" hangingPunct="1">
              <a:spcBef>
                <a:spcPts val="400"/>
              </a:spcBef>
              <a:buFont typeface="Arial" charset="0"/>
              <a:buChar char="•"/>
              <a:defRPr/>
            </a:pPr>
            <a:r>
              <a:rPr lang="en-US" sz="2000" dirty="0" smtClean="0">
                <a:latin typeface="Calibri Light" panose="020F0302020204030204" pitchFamily="34" charset="0"/>
              </a:rPr>
              <a:t>local leaders</a:t>
            </a:r>
          </a:p>
          <a:p>
            <a:pPr lvl="1" eaLnBrk="1" hangingPunct="1">
              <a:spcBef>
                <a:spcPts val="400"/>
              </a:spcBef>
              <a:buFont typeface="Arial" charset="0"/>
              <a:buChar char="•"/>
              <a:defRPr/>
            </a:pPr>
            <a:r>
              <a:rPr lang="en-US" sz="2000" dirty="0" smtClean="0">
                <a:latin typeface="Calibri Light" panose="020F0302020204030204" pitchFamily="34" charset="0"/>
              </a:rPr>
              <a:t>state / federal agencies</a:t>
            </a:r>
          </a:p>
          <a:p>
            <a:pPr lvl="1" eaLnBrk="1" hangingPunct="1">
              <a:spcBef>
                <a:spcPts val="400"/>
              </a:spcBef>
              <a:buFont typeface="Arial" charset="0"/>
              <a:buChar char="•"/>
              <a:defRPr/>
            </a:pPr>
            <a:r>
              <a:rPr lang="en-US" sz="2000" dirty="0" smtClean="0">
                <a:latin typeface="Calibri Light" panose="020F0302020204030204" pitchFamily="34" charset="0"/>
              </a:rPr>
              <a:t>stakeholders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sz="1400" dirty="0" smtClean="0">
              <a:latin typeface="Century Gothic" panose="020B0502020202020204" pitchFamily="34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dirty="0" smtClean="0">
              <a:latin typeface="+mn-lt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dirty="0" smtClean="0">
              <a:latin typeface="+mn-lt"/>
            </a:endParaRPr>
          </a:p>
        </p:txBody>
      </p:sp>
      <p:pic>
        <p:nvPicPr>
          <p:cNvPr id="26628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"/>
          <a:stretch/>
        </p:blipFill>
        <p:spPr bwMode="auto">
          <a:xfrm>
            <a:off x="117627" y="964096"/>
            <a:ext cx="3643860" cy="4823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1124" r="8058" b="11154"/>
          <a:stretch/>
        </p:blipFill>
        <p:spPr>
          <a:xfrm>
            <a:off x="1774209" y="2166730"/>
            <a:ext cx="3602986" cy="461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81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Participating Municipalities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59" y="1011827"/>
            <a:ext cx="2997170" cy="55499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3583472" y="1428130"/>
            <a:ext cx="5401502" cy="43266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775" indent="-231775">
              <a:spcBef>
                <a:spcPts val="0"/>
              </a:spcBef>
              <a:defRPr/>
            </a:pPr>
            <a:r>
              <a:rPr lang="en-US" sz="2400" dirty="0">
                <a:solidFill>
                  <a:prstClr val="black"/>
                </a:solidFill>
                <a:cs typeface="Arial" charset="0"/>
              </a:rPr>
              <a:t>Program start: </a:t>
            </a:r>
            <a:r>
              <a:rPr lang="en-US" sz="2400" dirty="0" smtClean="0">
                <a:solidFill>
                  <a:prstClr val="black"/>
                </a:solidFill>
                <a:cs typeface="Arial" charset="0"/>
              </a:rPr>
              <a:t> February </a:t>
            </a:r>
            <a:r>
              <a:rPr lang="en-US" sz="2400" dirty="0">
                <a:solidFill>
                  <a:prstClr val="black"/>
                </a:solidFill>
                <a:cs typeface="Arial" charset="0"/>
              </a:rPr>
              <a:t>2009</a:t>
            </a:r>
          </a:p>
          <a:p>
            <a:pPr marL="111125">
              <a:spcBef>
                <a:spcPts val="0"/>
              </a:spcBef>
              <a:defRPr/>
            </a:pPr>
            <a:endParaRPr lang="en-US" sz="2400" dirty="0">
              <a:solidFill>
                <a:prstClr val="black"/>
              </a:solidFill>
              <a:cs typeface="Arial" charset="0"/>
            </a:endParaRPr>
          </a:p>
          <a:p>
            <a:pPr marL="231775" indent="-231775">
              <a:spcBef>
                <a:spcPts val="0"/>
              </a:spcBef>
              <a:defRPr/>
            </a:pPr>
            <a:r>
              <a:rPr lang="en-US" sz="2400" dirty="0" smtClean="0">
                <a:solidFill>
                  <a:prstClr val="black"/>
                </a:solidFill>
                <a:cs typeface="Arial" charset="0"/>
              </a:rPr>
              <a:t>441 </a:t>
            </a:r>
            <a:r>
              <a:rPr lang="en-US" sz="2400" dirty="0">
                <a:solidFill>
                  <a:prstClr val="black"/>
                </a:solidFill>
                <a:cs typeface="Arial" charset="0"/>
              </a:rPr>
              <a:t>(</a:t>
            </a:r>
            <a:r>
              <a:rPr lang="en-US" sz="2400" dirty="0" smtClean="0">
                <a:solidFill>
                  <a:prstClr val="black"/>
                </a:solidFill>
                <a:cs typeface="Arial" charset="0"/>
              </a:rPr>
              <a:t>78%) </a:t>
            </a:r>
            <a:r>
              <a:rPr lang="en-US" sz="2400" dirty="0">
                <a:solidFill>
                  <a:prstClr val="black"/>
                </a:solidFill>
                <a:cs typeface="Arial" charset="0"/>
              </a:rPr>
              <a:t>NJ municipalities participating</a:t>
            </a:r>
          </a:p>
          <a:p>
            <a:pPr marL="231775" indent="-231775">
              <a:spcBef>
                <a:spcPts val="0"/>
              </a:spcBef>
              <a:defRPr/>
            </a:pPr>
            <a:endParaRPr lang="en-US" sz="2400" dirty="0">
              <a:solidFill>
                <a:prstClr val="black"/>
              </a:solidFill>
              <a:cs typeface="Arial" charset="0"/>
            </a:endParaRPr>
          </a:p>
          <a:p>
            <a:pPr marL="231775" indent="-231775">
              <a:spcBef>
                <a:spcPts val="0"/>
              </a:spcBef>
              <a:defRPr/>
            </a:pPr>
            <a:r>
              <a:rPr lang="en-US" sz="2400" dirty="0" smtClean="0">
                <a:solidFill>
                  <a:prstClr val="black"/>
                </a:solidFill>
                <a:cs typeface="Arial" charset="0"/>
              </a:rPr>
              <a:t>88% </a:t>
            </a:r>
            <a:r>
              <a:rPr lang="en-US" sz="2400" dirty="0">
                <a:solidFill>
                  <a:prstClr val="black"/>
                </a:solidFill>
                <a:cs typeface="Arial" charset="0"/>
              </a:rPr>
              <a:t>of NJ’s population lives in these </a:t>
            </a:r>
            <a:r>
              <a:rPr lang="en-US" sz="2400" dirty="0" smtClean="0">
                <a:solidFill>
                  <a:prstClr val="black"/>
                </a:solidFill>
                <a:cs typeface="Arial" charset="0"/>
              </a:rPr>
              <a:t>communities</a:t>
            </a:r>
            <a:endParaRPr lang="en-US" sz="2400" dirty="0">
              <a:solidFill>
                <a:prstClr val="black"/>
              </a:solidFill>
              <a:cs typeface="Arial" charset="0"/>
            </a:endParaRPr>
          </a:p>
          <a:p>
            <a:pPr marL="231775" indent="-231775">
              <a:lnSpc>
                <a:spcPts val="2000"/>
              </a:lnSpc>
              <a:spcBef>
                <a:spcPts val="0"/>
              </a:spcBef>
              <a:defRPr/>
            </a:pPr>
            <a:endParaRPr lang="en-US" sz="2400" dirty="0">
              <a:solidFill>
                <a:prstClr val="black"/>
              </a:solidFill>
              <a:cs typeface="Arial" charset="0"/>
            </a:endParaRPr>
          </a:p>
          <a:p>
            <a:pPr marL="231775" indent="-231775">
              <a:spcBef>
                <a:spcPts val="0"/>
              </a:spcBef>
              <a:defRPr/>
            </a:pPr>
            <a:r>
              <a:rPr lang="en-US" sz="2400" dirty="0" smtClean="0">
                <a:solidFill>
                  <a:prstClr val="black"/>
                </a:solidFill>
                <a:cs typeface="Arial" charset="0"/>
              </a:rPr>
              <a:t>205 </a:t>
            </a:r>
            <a:r>
              <a:rPr lang="en-US" sz="2400" dirty="0">
                <a:solidFill>
                  <a:prstClr val="black"/>
                </a:solidFill>
                <a:cs typeface="Arial" charset="0"/>
              </a:rPr>
              <a:t>municipalities </a:t>
            </a:r>
            <a:r>
              <a:rPr lang="en-US" sz="2400" dirty="0" smtClean="0">
                <a:solidFill>
                  <a:prstClr val="black"/>
                </a:solidFill>
                <a:cs typeface="Arial" charset="0"/>
              </a:rPr>
              <a:t>certified </a:t>
            </a:r>
            <a:endParaRPr lang="en-US" sz="2400" dirty="0">
              <a:solidFill>
                <a:prstClr val="black"/>
              </a:solidFill>
              <a:cs typeface="Arial" charset="0"/>
            </a:endParaRPr>
          </a:p>
          <a:p>
            <a:pPr marL="561975" lvl="2" indent="-271463">
              <a:lnSpc>
                <a:spcPct val="120000"/>
              </a:lnSpc>
              <a:buSzPct val="80000"/>
              <a:defRPr/>
            </a:pPr>
            <a:r>
              <a:rPr lang="en-US" dirty="0" smtClean="0">
                <a:solidFill>
                  <a:prstClr val="black"/>
                </a:solidFill>
                <a:cs typeface="Arial" charset="0"/>
              </a:rPr>
              <a:t>159 </a:t>
            </a:r>
            <a:r>
              <a:rPr lang="en-US" dirty="0">
                <a:solidFill>
                  <a:prstClr val="black"/>
                </a:solidFill>
                <a:cs typeface="Arial" charset="0"/>
              </a:rPr>
              <a:t>towns at bronze level</a:t>
            </a:r>
          </a:p>
          <a:p>
            <a:pPr marL="561975" lvl="2" indent="-271463">
              <a:lnSpc>
                <a:spcPct val="120000"/>
              </a:lnSpc>
              <a:buSzPct val="80000"/>
              <a:defRPr/>
            </a:pPr>
            <a:r>
              <a:rPr lang="en-US" dirty="0" smtClean="0">
                <a:solidFill>
                  <a:prstClr val="black"/>
                </a:solidFill>
                <a:cs typeface="Arial" charset="0"/>
              </a:rPr>
              <a:t>46 </a:t>
            </a:r>
            <a:r>
              <a:rPr lang="en-US" dirty="0">
                <a:solidFill>
                  <a:prstClr val="black"/>
                </a:solidFill>
                <a:cs typeface="Arial" charset="0"/>
              </a:rPr>
              <a:t>towns at silver level</a:t>
            </a:r>
          </a:p>
          <a:p>
            <a:pPr marL="292100" indent="-292100">
              <a:lnSpc>
                <a:spcPct val="120000"/>
              </a:lnSpc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05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Participating Schools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938286" y="1863954"/>
            <a:ext cx="4924423" cy="43266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US" sz="2400" dirty="0">
                <a:solidFill>
                  <a:prstClr val="black"/>
                </a:solidFill>
                <a:cs typeface="Arial" charset="0"/>
              </a:rPr>
              <a:t>Program start: </a:t>
            </a:r>
            <a:r>
              <a:rPr lang="en-US" sz="2400" dirty="0" smtClean="0">
                <a:solidFill>
                  <a:prstClr val="black"/>
                </a:solidFill>
                <a:cs typeface="Arial" charset="0"/>
              </a:rPr>
              <a:t> October </a:t>
            </a:r>
            <a:r>
              <a:rPr lang="en-US" sz="2400" dirty="0">
                <a:solidFill>
                  <a:prstClr val="black"/>
                </a:solidFill>
                <a:cs typeface="Arial" charset="0"/>
              </a:rPr>
              <a:t>2014</a:t>
            </a:r>
          </a:p>
          <a:p>
            <a:pPr>
              <a:spcBef>
                <a:spcPts val="0"/>
              </a:spcBef>
              <a:defRPr/>
            </a:pPr>
            <a:endParaRPr lang="en-US" sz="2400" dirty="0">
              <a:solidFill>
                <a:prstClr val="black"/>
              </a:solidFill>
              <a:cs typeface="Arial" charset="0"/>
            </a:endParaRPr>
          </a:p>
          <a:p>
            <a:pPr>
              <a:spcBef>
                <a:spcPts val="0"/>
              </a:spcBef>
              <a:defRPr/>
            </a:pPr>
            <a:r>
              <a:rPr lang="en-US" sz="2400" dirty="0" smtClean="0">
                <a:solidFill>
                  <a:prstClr val="black"/>
                </a:solidFill>
                <a:cs typeface="Arial" charset="0"/>
              </a:rPr>
              <a:t>251 </a:t>
            </a:r>
            <a:r>
              <a:rPr lang="en-US" sz="2400" dirty="0">
                <a:solidFill>
                  <a:prstClr val="black"/>
                </a:solidFill>
                <a:cs typeface="Arial" charset="0"/>
              </a:rPr>
              <a:t>school districts </a:t>
            </a:r>
            <a:r>
              <a:rPr lang="en-US" sz="2400" dirty="0" smtClean="0">
                <a:solidFill>
                  <a:prstClr val="black"/>
                </a:solidFill>
                <a:cs typeface="Arial" charset="0"/>
              </a:rPr>
              <a:t>participating</a:t>
            </a:r>
            <a:endParaRPr lang="en-US" sz="2400" dirty="0">
              <a:solidFill>
                <a:prstClr val="black"/>
              </a:solidFill>
              <a:cs typeface="Arial" charset="0"/>
            </a:endParaRPr>
          </a:p>
          <a:p>
            <a:pPr>
              <a:spcBef>
                <a:spcPts val="0"/>
              </a:spcBef>
              <a:defRPr/>
            </a:pPr>
            <a:endParaRPr lang="en-US" sz="2400" dirty="0">
              <a:solidFill>
                <a:prstClr val="black"/>
              </a:solidFill>
              <a:cs typeface="Arial" charset="0"/>
            </a:endParaRPr>
          </a:p>
          <a:p>
            <a:pPr>
              <a:spcBef>
                <a:spcPts val="0"/>
              </a:spcBef>
              <a:defRPr/>
            </a:pPr>
            <a:r>
              <a:rPr lang="en-US" sz="2400" dirty="0">
                <a:solidFill>
                  <a:prstClr val="black"/>
                </a:solidFill>
                <a:cs typeface="Arial" charset="0"/>
              </a:rPr>
              <a:t>618 schools </a:t>
            </a:r>
            <a:r>
              <a:rPr lang="en-US" sz="2400" dirty="0" smtClean="0">
                <a:solidFill>
                  <a:prstClr val="black"/>
                </a:solidFill>
                <a:cs typeface="Arial" charset="0"/>
              </a:rPr>
              <a:t>participating</a:t>
            </a:r>
          </a:p>
          <a:p>
            <a:pPr>
              <a:spcBef>
                <a:spcPts val="0"/>
              </a:spcBef>
              <a:defRPr/>
            </a:pPr>
            <a:endParaRPr lang="en-US" sz="2400" dirty="0">
              <a:solidFill>
                <a:prstClr val="black"/>
              </a:solidFill>
              <a:cs typeface="Arial" charset="0"/>
            </a:endParaRPr>
          </a:p>
          <a:p>
            <a:pPr>
              <a:spcBef>
                <a:spcPts val="0"/>
              </a:spcBef>
              <a:defRPr/>
            </a:pPr>
            <a:r>
              <a:rPr lang="en-US" sz="2400" dirty="0">
                <a:solidFill>
                  <a:prstClr val="black"/>
                </a:solidFill>
                <a:cs typeface="Arial" charset="0"/>
              </a:rPr>
              <a:t>118 schools certified: </a:t>
            </a:r>
          </a:p>
          <a:p>
            <a:pPr marL="561975" lvl="2" indent="-271463">
              <a:lnSpc>
                <a:spcPct val="120000"/>
              </a:lnSpc>
              <a:buSzPct val="80000"/>
              <a:defRPr/>
            </a:pPr>
            <a:r>
              <a:rPr lang="en-US" dirty="0">
                <a:solidFill>
                  <a:prstClr val="black"/>
                </a:solidFill>
                <a:cs typeface="Arial" charset="0"/>
              </a:rPr>
              <a:t>109 certified at bronze level</a:t>
            </a:r>
          </a:p>
          <a:p>
            <a:pPr marL="561975" lvl="2" indent="-271463">
              <a:lnSpc>
                <a:spcPct val="120000"/>
              </a:lnSpc>
              <a:buSzPct val="80000"/>
              <a:defRPr/>
            </a:pPr>
            <a:r>
              <a:rPr lang="en-US" dirty="0">
                <a:solidFill>
                  <a:prstClr val="black"/>
                </a:solidFill>
                <a:cs typeface="Arial" charset="0"/>
              </a:rPr>
              <a:t>9 certified at silver level</a:t>
            </a:r>
          </a:p>
          <a:p>
            <a:pPr marL="292100" indent="-292100">
              <a:lnSpc>
                <a:spcPct val="120000"/>
              </a:lnSpc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26" y="1252330"/>
            <a:ext cx="3268317" cy="53174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1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190" y="209459"/>
            <a:ext cx="1867810" cy="18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127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" y="978408"/>
            <a:ext cx="7835821" cy="51846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5720" y="84237"/>
            <a:ext cx="9245600" cy="758644"/>
          </a:xfrm>
        </p:spPr>
        <p:txBody>
          <a:bodyPr>
            <a:noAutofit/>
          </a:bodyPr>
          <a:lstStyle/>
          <a:p>
            <a:pPr algn="ctr"/>
            <a:r>
              <a:rPr lang="en-US" sz="3100" dirty="0" smtClean="0"/>
              <a:t>Statewide Impact by Year – Municipal Program</a:t>
            </a:r>
            <a:endParaRPr lang="en-US" sz="31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0960" y="1739799"/>
            <a:ext cx="1448471" cy="101048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2672" y="3461727"/>
            <a:ext cx="1468292" cy="1008966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flipH="1">
            <a:off x="7517219" y="3955843"/>
            <a:ext cx="163741" cy="0"/>
          </a:xfrm>
          <a:prstGeom prst="straightConnector1">
            <a:avLst/>
          </a:prstGeom>
          <a:ln cmpd="dbl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7517219" y="2258178"/>
            <a:ext cx="163741" cy="0"/>
          </a:xfrm>
          <a:prstGeom prst="straightConnector1">
            <a:avLst/>
          </a:prstGeom>
          <a:ln w="9525" cmpd="dbl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394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3"/>
          <p:cNvSpPr>
            <a:spLocks noGrp="1"/>
          </p:cNvSpPr>
          <p:nvPr/>
        </p:nvSpPr>
        <p:spPr bwMode="auto">
          <a:xfrm>
            <a:off x="43249" y="991791"/>
            <a:ext cx="9100751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b="1" dirty="0">
                <a:solidFill>
                  <a:schemeClr val="bg1"/>
                </a:solidFill>
                <a:latin typeface="Trebuchet MS" panose="020B0603020202020204" pitchFamily="34" charset="0"/>
              </a:rPr>
              <a:t>Municipal Program Energy Actions – 2017 Certification Cycle</a:t>
            </a:r>
          </a:p>
        </p:txBody>
      </p:sp>
      <p:sp>
        <p:nvSpPr>
          <p:cNvPr id="3" name="Rectangle 2"/>
          <p:cNvSpPr/>
          <p:nvPr/>
        </p:nvSpPr>
        <p:spPr>
          <a:xfrm>
            <a:off x="6293717" y="2417080"/>
            <a:ext cx="2283125" cy="29301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 dirty="0"/>
          </a:p>
        </p:txBody>
      </p:sp>
      <p:sp>
        <p:nvSpPr>
          <p:cNvPr id="4" name="Rectangle 3"/>
          <p:cNvSpPr/>
          <p:nvPr/>
        </p:nvSpPr>
        <p:spPr>
          <a:xfrm>
            <a:off x="3890144" y="2406255"/>
            <a:ext cx="2403573" cy="294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 dirty="0"/>
          </a:p>
        </p:txBody>
      </p:sp>
      <p:sp>
        <p:nvSpPr>
          <p:cNvPr id="5" name="Rectangle 4"/>
          <p:cNvSpPr/>
          <p:nvPr/>
        </p:nvSpPr>
        <p:spPr>
          <a:xfrm>
            <a:off x="1578778" y="2406255"/>
            <a:ext cx="2316393" cy="29409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accent1">
                <a:shade val="95000"/>
                <a:satMod val="105000"/>
                <a:alpha val="92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1580048" y="2008106"/>
            <a:ext cx="2339491" cy="40897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400" dirty="0" smtClean="0"/>
              <a:t>Climate Planning </a:t>
            </a:r>
            <a:r>
              <a:rPr lang="en-US" sz="1400" dirty="0"/>
              <a:t>and </a:t>
            </a:r>
          </a:p>
          <a:p>
            <a:pPr algn="ctr" eaLnBrk="1" hangingPunct="1">
              <a:defRPr/>
            </a:pPr>
            <a:r>
              <a:rPr lang="en-US" sz="1400" dirty="0"/>
              <a:t>Energy Efficiency</a:t>
            </a:r>
          </a:p>
        </p:txBody>
      </p:sp>
      <p:sp>
        <p:nvSpPr>
          <p:cNvPr id="7" name="Rectangle 6"/>
          <p:cNvSpPr/>
          <p:nvPr/>
        </p:nvSpPr>
        <p:spPr>
          <a:xfrm>
            <a:off x="3906623" y="2008105"/>
            <a:ext cx="2384119" cy="40897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400" dirty="0"/>
              <a:t>Renewable Energy</a:t>
            </a:r>
          </a:p>
        </p:txBody>
      </p:sp>
      <p:sp>
        <p:nvSpPr>
          <p:cNvPr id="8" name="Rectangle 7"/>
          <p:cNvSpPr/>
          <p:nvPr/>
        </p:nvSpPr>
        <p:spPr>
          <a:xfrm>
            <a:off x="6296693" y="2008104"/>
            <a:ext cx="2280150" cy="40897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400" dirty="0"/>
              <a:t>Alternative Vehicles</a:t>
            </a: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1580627" y="2406254"/>
            <a:ext cx="2171748" cy="1800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228600" indent="-166688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200" b="1" dirty="0">
                <a:cs typeface="+mn-cs"/>
              </a:rPr>
              <a:t>Municipal Carbon Footprint</a:t>
            </a:r>
          </a:p>
          <a:p>
            <a:pPr marL="228600" indent="-166688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200" b="1" dirty="0">
                <a:cs typeface="+mn-cs"/>
              </a:rPr>
              <a:t>Energy Tracking &amp; Management</a:t>
            </a:r>
          </a:p>
          <a:p>
            <a:pPr marL="228600" indent="-166688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200" b="1" dirty="0">
                <a:cs typeface="+mn-cs"/>
              </a:rPr>
              <a:t>Audit One Building</a:t>
            </a:r>
          </a:p>
          <a:p>
            <a:pPr marL="228600" indent="-166688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200" b="1" dirty="0">
                <a:cs typeface="+mn-cs"/>
              </a:rPr>
              <a:t>Inventory &amp; Upgrade All Buildings</a:t>
            </a:r>
          </a:p>
          <a:p>
            <a:pPr marL="228600" indent="-166688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200" b="1" dirty="0" smtClean="0">
                <a:cs typeface="+mn-cs"/>
              </a:rPr>
              <a:t>High </a:t>
            </a:r>
            <a:r>
              <a:rPr lang="en-US" sz="1200" b="1" dirty="0">
                <a:cs typeface="+mn-cs"/>
              </a:rPr>
              <a:t>Performance Buildings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sz="900" b="1" dirty="0"/>
          </a:p>
          <a:p>
            <a:pPr eaLnBrk="1" hangingPunct="1">
              <a:buFont typeface="Arial" charset="0"/>
              <a:buChar char="•"/>
              <a:defRPr/>
            </a:pPr>
            <a:endParaRPr lang="en-US" sz="900" b="1" dirty="0"/>
          </a:p>
          <a:p>
            <a:pPr eaLnBrk="1" hangingPunct="1">
              <a:buFont typeface="Arial" charset="0"/>
              <a:buChar char="•"/>
              <a:defRPr/>
            </a:pPr>
            <a:endParaRPr lang="en-US" sz="900" b="1" dirty="0"/>
          </a:p>
        </p:txBody>
      </p:sp>
      <p:sp>
        <p:nvSpPr>
          <p:cNvPr id="13322" name="TextBox 29"/>
          <p:cNvSpPr txBox="1">
            <a:spLocks noChangeArrowheads="1"/>
          </p:cNvSpPr>
          <p:nvPr/>
        </p:nvSpPr>
        <p:spPr bwMode="auto">
          <a:xfrm>
            <a:off x="1601391" y="3833425"/>
            <a:ext cx="223361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28600" indent="-166688">
              <a:spcBef>
                <a:spcPct val="0"/>
              </a:spcBef>
              <a:defRPr/>
            </a:pPr>
            <a:r>
              <a:rPr lang="en-US" altLang="en-US" sz="1200" b="1" dirty="0"/>
              <a:t>Community Carbon Footprint</a:t>
            </a:r>
          </a:p>
          <a:p>
            <a:pPr marL="228600" indent="-166688">
              <a:spcBef>
                <a:spcPct val="0"/>
              </a:spcBef>
              <a:defRPr/>
            </a:pPr>
            <a:r>
              <a:rPr lang="en-US" altLang="en-US" sz="1200" b="1" dirty="0"/>
              <a:t>Climate Action Plan</a:t>
            </a:r>
          </a:p>
          <a:p>
            <a:pPr marL="228600" indent="-166688">
              <a:spcBef>
                <a:spcPct val="0"/>
              </a:spcBef>
              <a:defRPr/>
            </a:pPr>
            <a:r>
              <a:rPr lang="en-US" altLang="en-US" sz="1200" b="1" dirty="0" err="1"/>
              <a:t>HPwES</a:t>
            </a:r>
            <a:r>
              <a:rPr lang="en-US" altLang="en-US" sz="1200" b="1" dirty="0"/>
              <a:t> Program</a:t>
            </a:r>
          </a:p>
          <a:p>
            <a:pPr marL="228600" indent="-166688">
              <a:spcBef>
                <a:spcPct val="0"/>
              </a:spcBef>
              <a:defRPr/>
            </a:pPr>
            <a:r>
              <a:rPr lang="en-US" altLang="en-US" sz="1200" b="1" dirty="0" err="1"/>
              <a:t>HPwES</a:t>
            </a:r>
            <a:r>
              <a:rPr lang="en-US" altLang="en-US" sz="1200" b="1" dirty="0"/>
              <a:t> Outreach</a:t>
            </a:r>
          </a:p>
          <a:p>
            <a:pPr marL="228600" indent="-166688">
              <a:spcBef>
                <a:spcPct val="0"/>
              </a:spcBef>
              <a:defRPr/>
            </a:pPr>
            <a:r>
              <a:rPr lang="en-US" altLang="en-US" sz="1200" b="1" dirty="0"/>
              <a:t>Direct Install Program</a:t>
            </a:r>
          </a:p>
          <a:p>
            <a:pPr marL="228600" indent="-166688">
              <a:spcBef>
                <a:spcPct val="0"/>
              </a:spcBef>
              <a:defRPr/>
            </a:pPr>
            <a:r>
              <a:rPr lang="en-US" altLang="en-US" sz="1200" b="1" dirty="0"/>
              <a:t>Direct Install Outreach</a:t>
            </a:r>
          </a:p>
        </p:txBody>
      </p:sp>
      <p:sp>
        <p:nvSpPr>
          <p:cNvPr id="11" name="TextBox 31"/>
          <p:cNvSpPr txBox="1">
            <a:spLocks noChangeArrowheads="1"/>
          </p:cNvSpPr>
          <p:nvPr/>
        </p:nvSpPr>
        <p:spPr bwMode="auto">
          <a:xfrm>
            <a:off x="3919539" y="2572941"/>
            <a:ext cx="175195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228600" indent="-166688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200" b="1" dirty="0">
                <a:cs typeface="+mn-cs"/>
              </a:rPr>
              <a:t>On-Site Solar Energy </a:t>
            </a:r>
          </a:p>
          <a:p>
            <a:pPr marL="228600" indent="-166688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200" b="1" dirty="0">
                <a:cs typeface="+mn-cs"/>
              </a:rPr>
              <a:t>On-Site Geothermal</a:t>
            </a:r>
          </a:p>
          <a:p>
            <a:pPr marL="228600" indent="-166688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200" b="1" dirty="0">
                <a:cs typeface="+mn-cs"/>
              </a:rPr>
              <a:t>On-Site Wind Energy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sz="900" b="1" dirty="0"/>
          </a:p>
          <a:p>
            <a:pPr marL="0" indent="0" eaLnBrk="1" hangingPunct="1">
              <a:defRPr/>
            </a:pPr>
            <a:endParaRPr lang="en-US" sz="900" b="1" dirty="0"/>
          </a:p>
          <a:p>
            <a:pPr eaLnBrk="1" hangingPunct="1">
              <a:buFont typeface="Arial" charset="0"/>
              <a:buChar char="•"/>
              <a:defRPr/>
            </a:pPr>
            <a:endParaRPr lang="en-US" sz="900" b="1" dirty="0"/>
          </a:p>
          <a:p>
            <a:pPr eaLnBrk="1" hangingPunct="1">
              <a:buFont typeface="Arial" charset="0"/>
              <a:buChar char="•"/>
              <a:defRPr/>
            </a:pPr>
            <a:endParaRPr lang="en-US" sz="900" b="1" dirty="0"/>
          </a:p>
        </p:txBody>
      </p:sp>
      <p:sp>
        <p:nvSpPr>
          <p:cNvPr id="12" name="TextBox 32"/>
          <p:cNvSpPr txBox="1">
            <a:spLocks noChangeArrowheads="1"/>
          </p:cNvSpPr>
          <p:nvPr/>
        </p:nvSpPr>
        <p:spPr bwMode="auto">
          <a:xfrm>
            <a:off x="3933826" y="3851674"/>
            <a:ext cx="228289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228600" indent="-166688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200" b="1" dirty="0">
                <a:cs typeface="+mn-cs"/>
              </a:rPr>
              <a:t>Wind </a:t>
            </a:r>
            <a:r>
              <a:rPr lang="en-US" sz="1200" b="1" dirty="0" smtClean="0">
                <a:cs typeface="+mn-cs"/>
              </a:rPr>
              <a:t>Ordinance</a:t>
            </a:r>
            <a:endParaRPr lang="en-US" sz="1200" b="1" dirty="0">
              <a:cs typeface="+mn-cs"/>
            </a:endParaRPr>
          </a:p>
        </p:txBody>
      </p:sp>
      <p:sp>
        <p:nvSpPr>
          <p:cNvPr id="13325" name="TextBox 33"/>
          <p:cNvSpPr txBox="1">
            <a:spLocks noChangeArrowheads="1"/>
          </p:cNvSpPr>
          <p:nvPr/>
        </p:nvSpPr>
        <p:spPr bwMode="auto">
          <a:xfrm>
            <a:off x="6342453" y="2606279"/>
            <a:ext cx="1758623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28600" indent="-166688">
              <a:spcBef>
                <a:spcPct val="0"/>
              </a:spcBef>
              <a:defRPr/>
            </a:pPr>
            <a:r>
              <a:rPr lang="en-US" altLang="en-US" sz="1200" b="1" dirty="0"/>
              <a:t>Fleet Actions</a:t>
            </a:r>
          </a:p>
          <a:p>
            <a:pPr marL="228600" indent="-166688">
              <a:spcBef>
                <a:spcPct val="0"/>
              </a:spcBef>
              <a:defRPr/>
            </a:pPr>
            <a:r>
              <a:rPr lang="en-US" altLang="en-US" sz="1200" b="1" dirty="0"/>
              <a:t>Procurement Actions</a:t>
            </a:r>
          </a:p>
          <a:p>
            <a:pPr eaLnBrk="1" hangingPunct="1">
              <a:spcBef>
                <a:spcPct val="0"/>
              </a:spcBef>
            </a:pPr>
            <a:endParaRPr lang="en-US" altLang="en-US" sz="900" b="1" dirty="0"/>
          </a:p>
          <a:p>
            <a:pPr eaLnBrk="1" hangingPunct="1">
              <a:spcBef>
                <a:spcPct val="0"/>
              </a:spcBef>
            </a:pPr>
            <a:endParaRPr lang="en-US" altLang="en-US" sz="900" b="1" dirty="0"/>
          </a:p>
          <a:p>
            <a:pPr eaLnBrk="1" hangingPunct="1">
              <a:spcBef>
                <a:spcPct val="0"/>
              </a:spcBef>
            </a:pPr>
            <a:endParaRPr lang="en-US" altLang="en-US" sz="900" b="1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405994" y="3809008"/>
            <a:ext cx="8348869" cy="1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328" name="TextBox 9216"/>
          <p:cNvSpPr txBox="1">
            <a:spLocks noChangeArrowheads="1"/>
          </p:cNvSpPr>
          <p:nvPr/>
        </p:nvSpPr>
        <p:spPr bwMode="auto">
          <a:xfrm>
            <a:off x="169266" y="2572941"/>
            <a:ext cx="124694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Energy Impact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Of Municipal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Operations</a:t>
            </a:r>
          </a:p>
        </p:txBody>
      </p:sp>
      <p:sp>
        <p:nvSpPr>
          <p:cNvPr id="13329" name="TextBox 38"/>
          <p:cNvSpPr txBox="1">
            <a:spLocks noChangeArrowheads="1"/>
          </p:cNvSpPr>
          <p:nvPr/>
        </p:nvSpPr>
        <p:spPr bwMode="auto">
          <a:xfrm>
            <a:off x="50387" y="3948775"/>
            <a:ext cx="148470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Municipal Impact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On Community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Energy Use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65629" y="76200"/>
            <a:ext cx="8229600" cy="762000"/>
          </a:xfrm>
        </p:spPr>
        <p:txBody>
          <a:bodyPr>
            <a:normAutofit/>
          </a:bodyPr>
          <a:lstStyle/>
          <a:p>
            <a:r>
              <a:rPr lang="en-US" altLang="en-US" dirty="0"/>
              <a:t>Municipal Program Energy </a:t>
            </a:r>
            <a:r>
              <a:rPr lang="en-US" altLang="en-US" dirty="0" smtClean="0"/>
              <a:t>Actions</a:t>
            </a:r>
            <a:r>
              <a:rPr lang="en-US" altLang="en-US" dirty="0"/>
              <a:t> </a:t>
            </a:r>
            <a:r>
              <a:rPr lang="en-US" altLang="en-US" dirty="0" smtClean="0"/>
              <a:t>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7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3"/>
          <p:cNvSpPr>
            <a:spLocks noGrp="1"/>
          </p:cNvSpPr>
          <p:nvPr/>
        </p:nvSpPr>
        <p:spPr bwMode="auto">
          <a:xfrm>
            <a:off x="43249" y="991791"/>
            <a:ext cx="9100751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b="1" dirty="0">
                <a:solidFill>
                  <a:schemeClr val="bg1"/>
                </a:solidFill>
                <a:latin typeface="Trebuchet MS" panose="020B0603020202020204" pitchFamily="34" charset="0"/>
              </a:rPr>
              <a:t>Municipal Program Energy Actions – 2017 Certification Cycle</a:t>
            </a:r>
          </a:p>
        </p:txBody>
      </p:sp>
      <p:sp>
        <p:nvSpPr>
          <p:cNvPr id="3" name="Rectangle 2"/>
          <p:cNvSpPr/>
          <p:nvPr/>
        </p:nvSpPr>
        <p:spPr>
          <a:xfrm>
            <a:off x="6293717" y="2417080"/>
            <a:ext cx="2283125" cy="29301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 dirty="0"/>
          </a:p>
        </p:txBody>
      </p:sp>
      <p:sp>
        <p:nvSpPr>
          <p:cNvPr id="4" name="Rectangle 3"/>
          <p:cNvSpPr/>
          <p:nvPr/>
        </p:nvSpPr>
        <p:spPr>
          <a:xfrm>
            <a:off x="3890144" y="2406255"/>
            <a:ext cx="2403573" cy="294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 dirty="0"/>
          </a:p>
        </p:txBody>
      </p:sp>
      <p:sp>
        <p:nvSpPr>
          <p:cNvPr id="5" name="Rectangle 4"/>
          <p:cNvSpPr/>
          <p:nvPr/>
        </p:nvSpPr>
        <p:spPr>
          <a:xfrm>
            <a:off x="1578778" y="2406255"/>
            <a:ext cx="2316393" cy="29409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accent1">
                <a:shade val="95000"/>
                <a:satMod val="105000"/>
                <a:alpha val="92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1580048" y="2008106"/>
            <a:ext cx="2339491" cy="40897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400" dirty="0" smtClean="0"/>
              <a:t>Climate Planning </a:t>
            </a:r>
            <a:r>
              <a:rPr lang="en-US" sz="1400" dirty="0"/>
              <a:t>and </a:t>
            </a:r>
          </a:p>
          <a:p>
            <a:pPr algn="ctr" eaLnBrk="1" hangingPunct="1">
              <a:defRPr/>
            </a:pPr>
            <a:r>
              <a:rPr lang="en-US" sz="1400" dirty="0"/>
              <a:t>Energy Efficiency</a:t>
            </a:r>
          </a:p>
        </p:txBody>
      </p:sp>
      <p:sp>
        <p:nvSpPr>
          <p:cNvPr id="7" name="Rectangle 6"/>
          <p:cNvSpPr/>
          <p:nvPr/>
        </p:nvSpPr>
        <p:spPr>
          <a:xfrm>
            <a:off x="3906623" y="2008105"/>
            <a:ext cx="2384119" cy="40897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400" dirty="0"/>
              <a:t>Renewable Energy</a:t>
            </a:r>
          </a:p>
        </p:txBody>
      </p:sp>
      <p:sp>
        <p:nvSpPr>
          <p:cNvPr id="8" name="Rectangle 7"/>
          <p:cNvSpPr/>
          <p:nvPr/>
        </p:nvSpPr>
        <p:spPr>
          <a:xfrm>
            <a:off x="6296693" y="2008104"/>
            <a:ext cx="2280150" cy="40897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400" dirty="0"/>
              <a:t>Alternative Vehicles</a:t>
            </a: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1570109" y="2503690"/>
            <a:ext cx="2171748" cy="143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228600" indent="-166688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200" b="1" dirty="0">
                <a:cs typeface="+mn-cs"/>
              </a:rPr>
              <a:t>Municipal Carbon Footprint</a:t>
            </a:r>
          </a:p>
          <a:p>
            <a:pPr marL="228600" indent="-166688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200" b="1" dirty="0">
                <a:cs typeface="+mn-cs"/>
              </a:rPr>
              <a:t>Energy Tracking &amp; Management</a:t>
            </a:r>
          </a:p>
          <a:p>
            <a:pPr marL="228600" indent="-166688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200" b="1" dirty="0">
                <a:solidFill>
                  <a:srgbClr val="0000FF"/>
                </a:solidFill>
                <a:cs typeface="+mn-cs"/>
              </a:rPr>
              <a:t>Energy Efficiency for Municipal Facilities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sz="900" b="1" dirty="0"/>
          </a:p>
          <a:p>
            <a:pPr eaLnBrk="1" hangingPunct="1">
              <a:buFont typeface="Arial" charset="0"/>
              <a:buChar char="•"/>
              <a:defRPr/>
            </a:pPr>
            <a:endParaRPr lang="en-US" sz="900" b="1" dirty="0"/>
          </a:p>
          <a:p>
            <a:pPr eaLnBrk="1" hangingPunct="1">
              <a:buFont typeface="Arial" charset="0"/>
              <a:buChar char="•"/>
              <a:defRPr/>
            </a:pPr>
            <a:endParaRPr lang="en-US" sz="900" b="1" dirty="0"/>
          </a:p>
        </p:txBody>
      </p:sp>
      <p:sp>
        <p:nvSpPr>
          <p:cNvPr id="13322" name="TextBox 29"/>
          <p:cNvSpPr txBox="1">
            <a:spLocks noChangeArrowheads="1"/>
          </p:cNvSpPr>
          <p:nvPr/>
        </p:nvSpPr>
        <p:spPr bwMode="auto">
          <a:xfrm>
            <a:off x="1601391" y="3833425"/>
            <a:ext cx="223361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28600" indent="-166688">
              <a:spcBef>
                <a:spcPct val="0"/>
              </a:spcBef>
              <a:defRPr/>
            </a:pPr>
            <a:r>
              <a:rPr lang="en-US" altLang="en-US" sz="1200" b="1" dirty="0"/>
              <a:t>Community Carbon Footprint</a:t>
            </a:r>
          </a:p>
          <a:p>
            <a:pPr marL="228600" indent="-166688">
              <a:spcBef>
                <a:spcPct val="0"/>
              </a:spcBef>
              <a:defRPr/>
            </a:pPr>
            <a:r>
              <a:rPr lang="en-US" altLang="en-US" sz="1200" b="1" dirty="0"/>
              <a:t>Climate Action Plan</a:t>
            </a:r>
          </a:p>
          <a:p>
            <a:pPr marL="228600" indent="-166688">
              <a:spcBef>
                <a:spcPct val="0"/>
              </a:spcBef>
              <a:defRPr/>
            </a:pPr>
            <a:r>
              <a:rPr lang="en-US" altLang="en-US" sz="1200" b="1" dirty="0">
                <a:solidFill>
                  <a:srgbClr val="0000FF"/>
                </a:solidFill>
              </a:rPr>
              <a:t>Residential Energy Efficiency Outreach</a:t>
            </a:r>
          </a:p>
          <a:p>
            <a:pPr marL="228600" indent="-166688">
              <a:spcBef>
                <a:spcPct val="0"/>
              </a:spcBef>
              <a:defRPr/>
            </a:pPr>
            <a:r>
              <a:rPr lang="en-US" altLang="en-US" sz="1200" b="1" dirty="0">
                <a:solidFill>
                  <a:srgbClr val="0000FF"/>
                </a:solidFill>
              </a:rPr>
              <a:t>Commercial Energy Efficiency Outreach</a:t>
            </a:r>
          </a:p>
        </p:txBody>
      </p:sp>
      <p:sp>
        <p:nvSpPr>
          <p:cNvPr id="11" name="TextBox 31"/>
          <p:cNvSpPr txBox="1">
            <a:spLocks noChangeArrowheads="1"/>
          </p:cNvSpPr>
          <p:nvPr/>
        </p:nvSpPr>
        <p:spPr bwMode="auto">
          <a:xfrm>
            <a:off x="3919539" y="2572941"/>
            <a:ext cx="220701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228600" indent="-166688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200" b="1" dirty="0">
                <a:cs typeface="+mn-cs"/>
              </a:rPr>
              <a:t>On-Site Solar Energy </a:t>
            </a:r>
          </a:p>
          <a:p>
            <a:pPr marL="228600" indent="-166688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200" b="1" dirty="0">
                <a:cs typeface="+mn-cs"/>
              </a:rPr>
              <a:t>On-Site Geothermal</a:t>
            </a:r>
          </a:p>
          <a:p>
            <a:pPr marL="228600" indent="-166688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200" b="1" dirty="0">
                <a:cs typeface="+mn-cs"/>
              </a:rPr>
              <a:t>On-Site Wind Energy</a:t>
            </a:r>
          </a:p>
          <a:p>
            <a:pPr marL="228600" indent="-166688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200" b="1" dirty="0">
                <a:solidFill>
                  <a:srgbClr val="0000FF"/>
                </a:solidFill>
                <a:cs typeface="+mn-cs"/>
              </a:rPr>
              <a:t>Purchase Renewable Energy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sz="900" b="1" dirty="0"/>
          </a:p>
          <a:p>
            <a:pPr marL="0" indent="0" eaLnBrk="1" hangingPunct="1">
              <a:defRPr/>
            </a:pPr>
            <a:endParaRPr lang="en-US" sz="900" b="1" dirty="0"/>
          </a:p>
          <a:p>
            <a:pPr eaLnBrk="1" hangingPunct="1">
              <a:buFont typeface="Arial" charset="0"/>
              <a:buChar char="•"/>
              <a:defRPr/>
            </a:pPr>
            <a:endParaRPr lang="en-US" sz="900" b="1" dirty="0"/>
          </a:p>
          <a:p>
            <a:pPr eaLnBrk="1" hangingPunct="1">
              <a:buFont typeface="Arial" charset="0"/>
              <a:buChar char="•"/>
              <a:defRPr/>
            </a:pPr>
            <a:endParaRPr lang="en-US" sz="900" b="1" dirty="0"/>
          </a:p>
        </p:txBody>
      </p:sp>
      <p:sp>
        <p:nvSpPr>
          <p:cNvPr id="12" name="TextBox 32"/>
          <p:cNvSpPr txBox="1">
            <a:spLocks noChangeArrowheads="1"/>
          </p:cNvSpPr>
          <p:nvPr/>
        </p:nvSpPr>
        <p:spPr bwMode="auto">
          <a:xfrm>
            <a:off x="3933826" y="3851674"/>
            <a:ext cx="228289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228600" indent="-166688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200" b="1" dirty="0">
                <a:cs typeface="+mn-cs"/>
              </a:rPr>
              <a:t>Wind Ordinance</a:t>
            </a:r>
          </a:p>
          <a:p>
            <a:pPr marL="228600" indent="-166688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200" b="1" dirty="0">
                <a:solidFill>
                  <a:srgbClr val="0000FF"/>
                </a:solidFill>
                <a:cs typeface="+mn-cs"/>
              </a:rPr>
              <a:t>Renewable </a:t>
            </a:r>
            <a:r>
              <a:rPr lang="en-US" sz="1200" b="1" dirty="0" smtClean="0">
                <a:solidFill>
                  <a:srgbClr val="0000FF"/>
                </a:solidFill>
                <a:cs typeface="+mn-cs"/>
              </a:rPr>
              <a:t>GEA</a:t>
            </a:r>
            <a:endParaRPr lang="en-US" sz="1200" b="1" dirty="0">
              <a:solidFill>
                <a:srgbClr val="0000FF"/>
              </a:solidFill>
              <a:cs typeface="+mn-cs"/>
            </a:endParaRPr>
          </a:p>
          <a:p>
            <a:pPr marL="228600" indent="-166688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200" b="1" dirty="0">
                <a:solidFill>
                  <a:srgbClr val="0000FF"/>
                </a:solidFill>
                <a:cs typeface="+mn-cs"/>
              </a:rPr>
              <a:t>Make Your Town Solar Friendly</a:t>
            </a:r>
          </a:p>
          <a:p>
            <a:pPr marL="228600" indent="-166688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200" b="1" dirty="0" smtClean="0">
                <a:solidFill>
                  <a:srgbClr val="0000FF"/>
                </a:solidFill>
                <a:cs typeface="+mn-cs"/>
              </a:rPr>
              <a:t>Community-Led </a:t>
            </a:r>
            <a:r>
              <a:rPr lang="en-US" sz="1200" b="1" dirty="0">
                <a:solidFill>
                  <a:srgbClr val="0000FF"/>
                </a:solidFill>
                <a:cs typeface="+mn-cs"/>
              </a:rPr>
              <a:t>Solar Initiatives</a:t>
            </a:r>
          </a:p>
        </p:txBody>
      </p:sp>
      <p:sp>
        <p:nvSpPr>
          <p:cNvPr id="13325" name="TextBox 33"/>
          <p:cNvSpPr txBox="1">
            <a:spLocks noChangeArrowheads="1"/>
          </p:cNvSpPr>
          <p:nvPr/>
        </p:nvSpPr>
        <p:spPr bwMode="auto">
          <a:xfrm>
            <a:off x="6342453" y="2606279"/>
            <a:ext cx="1758623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28600" indent="-166688">
              <a:spcBef>
                <a:spcPct val="0"/>
              </a:spcBef>
              <a:defRPr/>
            </a:pPr>
            <a:r>
              <a:rPr lang="en-US" altLang="en-US" sz="1200" b="1" dirty="0"/>
              <a:t>Fleet Actions</a:t>
            </a:r>
          </a:p>
          <a:p>
            <a:pPr marL="228600" indent="-166688">
              <a:spcBef>
                <a:spcPct val="0"/>
              </a:spcBef>
              <a:defRPr/>
            </a:pPr>
            <a:r>
              <a:rPr lang="en-US" altLang="en-US" sz="1200" b="1" dirty="0"/>
              <a:t>Procurement Actions</a:t>
            </a:r>
          </a:p>
          <a:p>
            <a:pPr eaLnBrk="1" hangingPunct="1">
              <a:spcBef>
                <a:spcPct val="0"/>
              </a:spcBef>
            </a:pPr>
            <a:endParaRPr lang="en-US" altLang="en-US" sz="900" b="1" dirty="0"/>
          </a:p>
          <a:p>
            <a:pPr eaLnBrk="1" hangingPunct="1">
              <a:spcBef>
                <a:spcPct val="0"/>
              </a:spcBef>
            </a:pPr>
            <a:endParaRPr lang="en-US" altLang="en-US" sz="900" b="1" dirty="0"/>
          </a:p>
          <a:p>
            <a:pPr eaLnBrk="1" hangingPunct="1">
              <a:spcBef>
                <a:spcPct val="0"/>
              </a:spcBef>
            </a:pPr>
            <a:endParaRPr lang="en-US" altLang="en-US" sz="900" b="1" dirty="0"/>
          </a:p>
        </p:txBody>
      </p:sp>
      <p:sp>
        <p:nvSpPr>
          <p:cNvPr id="14" name="TextBox 34"/>
          <p:cNvSpPr txBox="1">
            <a:spLocks noChangeArrowheads="1"/>
          </p:cNvSpPr>
          <p:nvPr/>
        </p:nvSpPr>
        <p:spPr bwMode="auto">
          <a:xfrm>
            <a:off x="6280802" y="3948775"/>
            <a:ext cx="2231958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228600" indent="-166688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200" b="1" dirty="0">
                <a:solidFill>
                  <a:srgbClr val="0000FF"/>
                </a:solidFill>
                <a:cs typeface="+mn-cs"/>
              </a:rPr>
              <a:t>Make Your Town EV Friendly</a:t>
            </a:r>
          </a:p>
          <a:p>
            <a:pPr marL="228600" indent="-166688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200" b="1" dirty="0">
                <a:solidFill>
                  <a:srgbClr val="0000FF"/>
                </a:solidFill>
                <a:cs typeface="+mn-cs"/>
              </a:rPr>
              <a:t>Public EV Chargers 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sz="900" b="1" dirty="0"/>
          </a:p>
        </p:txBody>
      </p:sp>
      <p:sp>
        <p:nvSpPr>
          <p:cNvPr id="13328" name="TextBox 9216"/>
          <p:cNvSpPr txBox="1">
            <a:spLocks noChangeArrowheads="1"/>
          </p:cNvSpPr>
          <p:nvPr/>
        </p:nvSpPr>
        <p:spPr bwMode="auto">
          <a:xfrm>
            <a:off x="169266" y="2572941"/>
            <a:ext cx="124694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Energy Impact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Of Municipal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Operations</a:t>
            </a:r>
          </a:p>
        </p:txBody>
      </p:sp>
      <p:sp>
        <p:nvSpPr>
          <p:cNvPr id="13329" name="TextBox 38"/>
          <p:cNvSpPr txBox="1">
            <a:spLocks noChangeArrowheads="1"/>
          </p:cNvSpPr>
          <p:nvPr/>
        </p:nvSpPr>
        <p:spPr bwMode="auto">
          <a:xfrm>
            <a:off x="50387" y="3948775"/>
            <a:ext cx="148470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Municipal Impact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On Community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Energy Use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65629" y="76200"/>
            <a:ext cx="8229600" cy="762000"/>
          </a:xfrm>
        </p:spPr>
        <p:txBody>
          <a:bodyPr>
            <a:normAutofit/>
          </a:bodyPr>
          <a:lstStyle/>
          <a:p>
            <a:r>
              <a:rPr lang="en-US" altLang="en-US" dirty="0"/>
              <a:t>Municipal Program Energy </a:t>
            </a:r>
            <a:r>
              <a:rPr lang="en-US" altLang="en-US" dirty="0" smtClean="0"/>
              <a:t>Actions</a:t>
            </a:r>
            <a:r>
              <a:rPr lang="en-US" altLang="en-US" dirty="0"/>
              <a:t> </a:t>
            </a:r>
            <a:r>
              <a:rPr lang="en-US" altLang="en-US" dirty="0" smtClean="0"/>
              <a:t>2017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415519" y="3704233"/>
            <a:ext cx="8348869" cy="1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903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Energy Efficiency Actions for 2017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123880" y="3062208"/>
            <a:ext cx="4392701" cy="2497016"/>
          </a:xfrm>
          <a:noFill/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lvl="1" indent="0" algn="ctr">
              <a:buNone/>
            </a:pPr>
            <a:r>
              <a:rPr lang="en-US" sz="2400" dirty="0" smtClean="0"/>
              <a:t>Performance-based measurement</a:t>
            </a:r>
          </a:p>
          <a:p>
            <a:pPr marL="742950" lvl="2" indent="-342900">
              <a:spcAft>
                <a:spcPts val="600"/>
              </a:spcAft>
            </a:pPr>
            <a:r>
              <a:rPr lang="en-US" dirty="0" smtClean="0"/>
              <a:t>Multiple tiers of engagement in NJCEP represented (audits and/or building upgrades) with points increasing as municipality completes more programs  </a:t>
            </a:r>
          </a:p>
          <a:p>
            <a:pPr marL="742950" lvl="2" indent="-342900">
              <a:spcAft>
                <a:spcPts val="600"/>
              </a:spcAft>
            </a:pPr>
            <a:r>
              <a:rPr lang="en-US" dirty="0"/>
              <a:t>Sliding scale awards most points for &gt;30% energy use reduction</a:t>
            </a:r>
          </a:p>
          <a:p>
            <a:pPr marL="400050" lvl="2" indent="0">
              <a:buNone/>
            </a:pPr>
            <a:endParaRPr lang="en-US" dirty="0"/>
          </a:p>
          <a:p>
            <a:pPr marL="742950" lvl="2" indent="-342900"/>
            <a:endParaRPr 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627419" y="3059722"/>
            <a:ext cx="4396000" cy="2499502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Target </a:t>
            </a:r>
            <a:r>
              <a:rPr lang="en-US" dirty="0" smtClean="0"/>
              <a:t>rate </a:t>
            </a:r>
            <a:r>
              <a:rPr lang="en-US" dirty="0" smtClean="0"/>
              <a:t>of </a:t>
            </a:r>
            <a:r>
              <a:rPr lang="en-US" dirty="0" smtClean="0"/>
              <a:t>impact</a:t>
            </a:r>
            <a:endParaRPr lang="en-US" dirty="0" smtClean="0"/>
          </a:p>
          <a:p>
            <a:pPr marL="739775" lvl="2" indent="-285750">
              <a:spcAft>
                <a:spcPts val="600"/>
              </a:spcAft>
            </a:pPr>
            <a:r>
              <a:rPr lang="en-US" dirty="0" smtClean="0"/>
              <a:t>lifetime penetration rate at or above 10% of all NJ municipalities for </a:t>
            </a:r>
            <a:r>
              <a:rPr lang="en-US" dirty="0" err="1" smtClean="0"/>
              <a:t>HPwES</a:t>
            </a:r>
            <a:r>
              <a:rPr lang="en-US" dirty="0" smtClean="0"/>
              <a:t> and Comfort Partners is part of new GOLD star standard</a:t>
            </a:r>
          </a:p>
          <a:p>
            <a:pPr marL="682625" lvl="2"/>
            <a:r>
              <a:rPr lang="en-US" dirty="0" smtClean="0"/>
              <a:t>5</a:t>
            </a:r>
            <a:r>
              <a:rPr lang="en-US" dirty="0"/>
              <a:t>% participation rate in business </a:t>
            </a:r>
            <a:r>
              <a:rPr lang="en-US" dirty="0" smtClean="0"/>
              <a:t>community for Direct Install earns additional points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65628" y="1299309"/>
            <a:ext cx="753285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Energy Efficiency for Municipal Facilities</a:t>
            </a:r>
          </a:p>
          <a:p>
            <a:r>
              <a:rPr lang="en-US" sz="2800" b="1" dirty="0">
                <a:solidFill>
                  <a:srgbClr val="0000FF"/>
                </a:solidFill>
              </a:rPr>
              <a:t>Residential Energy Efficiency Outreach</a:t>
            </a:r>
          </a:p>
          <a:p>
            <a:r>
              <a:rPr lang="en-US" sz="2800" b="1" dirty="0">
                <a:solidFill>
                  <a:srgbClr val="0000FF"/>
                </a:solidFill>
              </a:rPr>
              <a:t>Commercial Energy Efficiency Outreach</a:t>
            </a:r>
          </a:p>
        </p:txBody>
      </p:sp>
    </p:spTree>
    <p:extLst>
      <p:ext uri="{BB962C8B-B14F-4D97-AF65-F5344CB8AC3E}">
        <p14:creationId xmlns:p14="http://schemas.microsoft.com/office/powerpoint/2010/main" val="392746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864</TotalTime>
  <Words>768</Words>
  <Application>Microsoft Office PowerPoint</Application>
  <PresentationFormat>On-screen Show (4:3)</PresentationFormat>
  <Paragraphs>219</Paragraphs>
  <Slides>19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ＭＳ Ｐゴシック</vt:lpstr>
      <vt:lpstr>ＭＳ Ｐゴシック</vt:lpstr>
      <vt:lpstr>Arial</vt:lpstr>
      <vt:lpstr>Calibri</vt:lpstr>
      <vt:lpstr>Calibri Light</vt:lpstr>
      <vt:lpstr>Century Gothic</vt:lpstr>
      <vt:lpstr>Courier New</vt:lpstr>
      <vt:lpstr>Trebuchet MS</vt:lpstr>
      <vt:lpstr>Wingdings</vt:lpstr>
      <vt:lpstr>1_Office Theme</vt:lpstr>
      <vt:lpstr>Sustainable Jersey</vt:lpstr>
      <vt:lpstr>What is Sustainable Jersey?</vt:lpstr>
      <vt:lpstr>Actions: Prosperity, Planet, People</vt:lpstr>
      <vt:lpstr>Participating Municipalities</vt:lpstr>
      <vt:lpstr>Participating Schools</vt:lpstr>
      <vt:lpstr>Statewide Impact by Year – Municipal Program</vt:lpstr>
      <vt:lpstr>Municipal Program Energy Actions 2014</vt:lpstr>
      <vt:lpstr>Municipal Program Energy Actions 2017</vt:lpstr>
      <vt:lpstr>Energy Efficiency Actions for 2017</vt:lpstr>
      <vt:lpstr>Municipal Action Statistics (2010-2016)</vt:lpstr>
      <vt:lpstr>Municipal Action Statistics (cont.)</vt:lpstr>
      <vt:lpstr>PowerPoint Presentation</vt:lpstr>
      <vt:lpstr>Gold Star in Energy</vt:lpstr>
      <vt:lpstr>Strategies for Getting to Gold</vt:lpstr>
      <vt:lpstr>Strategies for Getting to Gold</vt:lpstr>
      <vt:lpstr>2017-2018 Proposed Program Elements</vt:lpstr>
      <vt:lpstr>PowerPoint Presentation</vt:lpstr>
      <vt:lpstr>Sustainable Jersey for Schools Supporters</vt:lpstr>
      <vt:lpstr>Thank You!</vt:lpstr>
    </vt:vector>
  </TitlesOfParts>
  <Company>The College of New Jersey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Nancy Quirk</dc:creator>
  <cp:lastModifiedBy>Nancy Quirk</cp:lastModifiedBy>
  <cp:revision>189</cp:revision>
  <cp:lastPrinted>2017-04-06T18:44:12Z</cp:lastPrinted>
  <dcterms:created xsi:type="dcterms:W3CDTF">2017-03-28T14:08:03Z</dcterms:created>
  <dcterms:modified xsi:type="dcterms:W3CDTF">2017-04-10T19:30:03Z</dcterms:modified>
</cp:coreProperties>
</file>