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7" r:id="rId1"/>
  </p:sldMasterIdLst>
  <p:notesMasterIdLst>
    <p:notesMasterId r:id="rId9"/>
  </p:notesMasterIdLst>
  <p:handoutMasterIdLst>
    <p:handoutMasterId r:id="rId10"/>
  </p:handoutMasterIdLst>
  <p:sldIdLst>
    <p:sldId id="539" r:id="rId2"/>
    <p:sldId id="548" r:id="rId3"/>
    <p:sldId id="544" r:id="rId4"/>
    <p:sldId id="547" r:id="rId5"/>
    <p:sldId id="545" r:id="rId6"/>
    <p:sldId id="546" r:id="rId7"/>
    <p:sldId id="504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80808"/>
    <a:srgbClr val="000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201" autoAdjust="0"/>
    <p:restoredTop sz="96252" autoAdjust="0"/>
  </p:normalViewPr>
  <p:slideViewPr>
    <p:cSldViewPr>
      <p:cViewPr>
        <p:scale>
          <a:sx n="75" d="100"/>
          <a:sy n="75" d="100"/>
        </p:scale>
        <p:origin x="-378" y="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2184" y="-10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52" tIns="48776" rIns="97552" bIns="48776" numCol="1" anchor="t" anchorCtr="0" compatLnSpc="1">
            <a:prstTxWarp prst="textNoShape">
              <a:avLst/>
            </a:prstTxWarp>
          </a:bodyPr>
          <a:lstStyle>
            <a:lvl1pPr defTabSz="97561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52" tIns="48776" rIns="97552" bIns="48776" numCol="1" anchor="t" anchorCtr="0" compatLnSpc="1">
            <a:prstTxWarp prst="textNoShape">
              <a:avLst/>
            </a:prstTxWarp>
          </a:bodyPr>
          <a:lstStyle>
            <a:lvl1pPr algn="r" defTabSz="97561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7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52" tIns="48776" rIns="97552" bIns="48776" numCol="1" anchor="b" anchorCtr="0" compatLnSpc="1">
            <a:prstTxWarp prst="textNoShape">
              <a:avLst/>
            </a:prstTxWarp>
          </a:bodyPr>
          <a:lstStyle>
            <a:lvl1pPr defTabSz="97561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7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52" tIns="48776" rIns="97552" bIns="48776" numCol="1" anchor="b" anchorCtr="0" compatLnSpc="1">
            <a:prstTxWarp prst="textNoShape">
              <a:avLst/>
            </a:prstTxWarp>
          </a:bodyPr>
          <a:lstStyle>
            <a:lvl1pPr algn="r" defTabSz="97561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431BD2E-367C-4FF3-8673-D4DA63F23D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52" tIns="48776" rIns="97552" bIns="48776" numCol="1" anchor="t" anchorCtr="0" compatLnSpc="1">
            <a:prstTxWarp prst="textNoShape">
              <a:avLst/>
            </a:prstTxWarp>
          </a:bodyPr>
          <a:lstStyle>
            <a:lvl1pPr defTabSz="97561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52" tIns="48776" rIns="97552" bIns="48776" numCol="1" anchor="t" anchorCtr="0" compatLnSpc="1">
            <a:prstTxWarp prst="textNoShape">
              <a:avLst/>
            </a:prstTxWarp>
          </a:bodyPr>
          <a:lstStyle>
            <a:lvl1pPr algn="r" defTabSz="97561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6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9" y="4560889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52" tIns="48776" rIns="97552" bIns="487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46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52" tIns="48776" rIns="97552" bIns="48776" numCol="1" anchor="b" anchorCtr="0" compatLnSpc="1">
            <a:prstTxWarp prst="textNoShape">
              <a:avLst/>
            </a:prstTxWarp>
          </a:bodyPr>
          <a:lstStyle>
            <a:lvl1pPr defTabSz="97561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6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52" tIns="48776" rIns="97552" bIns="48776" numCol="1" anchor="b" anchorCtr="0" compatLnSpc="1">
            <a:prstTxWarp prst="textNoShape">
              <a:avLst/>
            </a:prstTxWarp>
          </a:bodyPr>
          <a:lstStyle>
            <a:lvl1pPr algn="r" defTabSz="97561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9CC4141-2B22-4AFF-8EC3-9136FF769B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2500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74582"/>
            <a:fld id="{59E1AC3A-80E0-43D7-9D00-35B0C1E2BE6B}" type="slidenum">
              <a:rPr lang="en-US" smtClean="0"/>
              <a:pPr defTabSz="974582"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19138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CC4141-2B22-4AFF-8EC3-9136FF769B6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dirty="0"/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pic>
        <p:nvPicPr>
          <p:cNvPr id="9" name="Picture 12" descr="new TRC_logo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257802"/>
            <a:ext cx="152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3" descr="NJCE_4c wo BPU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3" y="5257800"/>
            <a:ext cx="1008063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87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2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87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5195891" y="6550225"/>
            <a:ext cx="3279775" cy="307777"/>
          </a:xfrm>
        </p:spPr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r>
              <a:rPr lang="en-US" dirty="0"/>
              <a:t>6/17/08 ‹#›</a:t>
            </a: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527" y="6356035"/>
            <a:ext cx="587375" cy="492443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D9BF790B-5DF8-4E9F-A4D9-899823EC37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6/17/08 </a:t>
            </a:r>
            <a:fld id="{B19062B4-B328-4AC9-A66E-6F0EF0507C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B238A-A485-41B3-9313-E1AD73F7FE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49" y="762000"/>
            <a:ext cx="2000251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2" y="762000"/>
            <a:ext cx="5848351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6/17/08 </a:t>
            </a:r>
            <a:fld id="{26D26A48-07E2-414E-A695-0505373C48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503F0-F4B5-41A1-9F71-6A30E9BBBC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6/17/08 </a:t>
            </a:r>
            <a:fld id="{6AF7386C-FDD4-4B29-BCF1-52C445994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22F30-2BFB-4872-A34C-989919F183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6/17/08 </a:t>
            </a:r>
            <a:fld id="{21A8D676-C6DA-4351-9147-6D181C771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003B7-CA27-43CB-B375-4C886D7673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2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6/17/08 </a:t>
            </a:r>
            <a:fld id="{233AB446-3F2B-4825-B9D8-25268F56BC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DA08B-69DF-4399-A093-0248BFA2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6/17/08 </a:t>
            </a:r>
            <a:fld id="{876C427E-63C3-4251-820F-699CBD459F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1085-824D-4131-88A5-09D42136AA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6/17/08 </a:t>
            </a:r>
            <a:fld id="{B772A634-C36A-4E71-A037-4679D1E801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F3EDF-51BA-42B3-A2FE-664CFD2C2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6/17/08 </a:t>
            </a:r>
            <a:fld id="{6B886156-0B92-429A-98DC-CACB9448CC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C0848-9A23-42DC-91CC-9DFD07DC93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6/17/08 </a:t>
            </a:r>
            <a:fld id="{06F2829C-4ED6-41B8-9892-9EB128F63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C4680-2159-4EF5-AF4A-C592B24FBC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6/17/08 </a:t>
            </a:r>
            <a:fld id="{03750C77-824F-4F46-82AD-EB35646939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70D54-092D-41D3-ADC8-095AF64F9E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1038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9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27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dirty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775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0225"/>
            <a:ext cx="1905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775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464857"/>
            <a:ext cx="2895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800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6/17/08 </a:t>
            </a:r>
            <a:fld id="{9D820A39-079D-4E44-8A14-AED82BE61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8775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41" y="6340160"/>
            <a:ext cx="58737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sz="2600" b="1">
                <a:solidFill>
                  <a:schemeClr val="bg1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9177700F-5A6D-4C18-B1D2-127C9865BC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1"/>
          <p:cNvGrpSpPr>
            <a:grpSpLocks/>
          </p:cNvGrpSpPr>
          <p:nvPr/>
        </p:nvGrpSpPr>
        <p:grpSpPr bwMode="auto">
          <a:xfrm>
            <a:off x="228600" y="1981201"/>
            <a:ext cx="7391400" cy="319088"/>
            <a:chOff x="144" y="1248"/>
            <a:chExt cx="4656" cy="201"/>
          </a:xfrm>
        </p:grpSpPr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7" name="AutoShape 13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pic>
        <p:nvPicPr>
          <p:cNvPr id="1034" name="Picture 14" descr="new TRC_logo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96200" y="6224589"/>
            <a:ext cx="121920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5" descr="NJCE_4c wo BPU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90601" y="6096000"/>
            <a:ext cx="78105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52" r:id="rId1"/>
    <p:sldLayoutId id="2147485042" r:id="rId2"/>
    <p:sldLayoutId id="2147485043" r:id="rId3"/>
    <p:sldLayoutId id="2147485044" r:id="rId4"/>
    <p:sldLayoutId id="2147485045" r:id="rId5"/>
    <p:sldLayoutId id="2147485046" r:id="rId6"/>
    <p:sldLayoutId id="2147485047" r:id="rId7"/>
    <p:sldLayoutId id="2147485048" r:id="rId8"/>
    <p:sldLayoutId id="2147485049" r:id="rId9"/>
    <p:sldLayoutId id="2147485050" r:id="rId10"/>
    <p:sldLayoutId id="2147485051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3"/>
          <p:cNvSpPr>
            <a:spLocks noGrp="1"/>
          </p:cNvSpPr>
          <p:nvPr>
            <p:ph type="subTitle" idx="1"/>
          </p:nvPr>
        </p:nvSpPr>
        <p:spPr>
          <a:xfrm>
            <a:off x="4673600" y="2927352"/>
            <a:ext cx="3937000" cy="182245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November 3, 2011</a:t>
            </a:r>
          </a:p>
          <a:p>
            <a:endParaRPr lang="en-US" dirty="0" smtClean="0"/>
          </a:p>
        </p:txBody>
      </p:sp>
      <p:sp>
        <p:nvSpPr>
          <p:cNvPr id="3075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C&amp;I Market Manager </a:t>
            </a:r>
            <a:br>
              <a:rPr lang="en-US" dirty="0" smtClean="0"/>
            </a:br>
            <a:r>
              <a:rPr lang="en-US" dirty="0" smtClean="0"/>
              <a:t>Board Presentation</a:t>
            </a:r>
            <a:br>
              <a:rPr lang="en-US" dirty="0" smtClean="0"/>
            </a:br>
            <a:r>
              <a:rPr lang="en-US" dirty="0" smtClean="0"/>
              <a:t>2012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to Date 2011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47800" y="2573155"/>
          <a:ext cx="7162799" cy="3301202"/>
        </p:xfrm>
        <a:graphic>
          <a:graphicData uri="http://schemas.openxmlformats.org/drawingml/2006/table">
            <a:tbl>
              <a:tblPr/>
              <a:tblGrid>
                <a:gridCol w="1846439"/>
                <a:gridCol w="1708269"/>
                <a:gridCol w="954622"/>
                <a:gridCol w="1121052"/>
                <a:gridCol w="929499"/>
                <a:gridCol w="602918"/>
              </a:tblGrid>
              <a:tr h="618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Metric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Goal through Sept.  2011                   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Actual through Sept.  2011                    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Variance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to Goal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1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New Construction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Completed Jobs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225%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1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Retrofit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Completed Jobs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980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1034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106%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LGEAP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Completed Audits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231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118%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P4P Existing Bldgs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Approved ERPs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133%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P4P New Construction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Approved ERPs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Direct Install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Completed Projects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700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893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128%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Large Energy Users Pilot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Approved Plans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0*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50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 Program started 3</a:t>
                      </a:r>
                      <a:r>
                        <a:rPr lang="en-US" sz="9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rd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Quarter 2011.  Received 22 plans currently under review.</a:t>
                      </a:r>
                      <a:endParaRPr lang="en-US" sz="900" b="0" i="0" u="sng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en-US" sz="900" b="0" i="0" u="sng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21" marR="8021" marT="80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Proposed C&amp;I Budget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799" y="2297348"/>
          <a:ext cx="7772401" cy="3798654"/>
        </p:xfrm>
        <a:graphic>
          <a:graphicData uri="http://schemas.openxmlformats.org/drawingml/2006/table">
            <a:tbl>
              <a:tblPr/>
              <a:tblGrid>
                <a:gridCol w="1875622"/>
                <a:gridCol w="1035586"/>
                <a:gridCol w="983256"/>
                <a:gridCol w="958467"/>
                <a:gridCol w="969485"/>
                <a:gridCol w="1024569"/>
                <a:gridCol w="925416"/>
              </a:tblGrid>
              <a:tr h="9360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Arial"/>
                        </a:rPr>
                        <a:t>Total 2012 Budget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err="1">
                          <a:latin typeface="Arial"/>
                        </a:rPr>
                        <a:t>Admin.and</a:t>
                      </a:r>
                      <a:r>
                        <a:rPr lang="en-US" sz="900" b="1" i="0" u="none" strike="noStrike" dirty="0">
                          <a:latin typeface="Arial"/>
                        </a:rPr>
                        <a:t> Program Development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Arial"/>
                        </a:rPr>
                        <a:t>Sales, Marketing, Call Centers, Web Site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Arial"/>
                        </a:rPr>
                        <a:t>Training and Technical Support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Arial"/>
                        </a:rPr>
                        <a:t>Rebates,   Grants and Other Direct Incentives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Arial"/>
                        </a:rPr>
                        <a:t>Rebate Processing, Inspections, Other Quality Control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6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latin typeface="Arial"/>
                        </a:rPr>
                        <a:t>C&amp;I EE Programs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C&amp;I New Construction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10,024,122.02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261,746.67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   393,591.00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9,000,000.00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368,784.35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latin typeface="Arial"/>
                        </a:rPr>
                        <a:t>C&amp;I Retrofit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60,700,000.00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824,285.25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435,295.88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56,600,000.00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2,840,418.87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P4P New Construction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10,310,817.58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   249,903.75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494,610.08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  9,300,000.00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266,303.75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P4P Existing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55,555,958.00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583,460.74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510,534.64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54,000,000.00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461,962.62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CHP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20,000,000.00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   112,200.00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19,553,200.00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334,600.00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Local Government Energy Audit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6,000,000.00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223,250.00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  5,000,000.00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776,750.00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Direct Install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41,337,218.00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816,804.90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  10,000.00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40,000,000.00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  510,413.10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Marketing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1,575,000.00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1,575,000.00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Large Energy Users Pilot Program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38,763,000.65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205,711.14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38,158,861.11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  398,428.40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MultiFamily Financing Pilot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10,000,000.00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390,000.00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   250,000.00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9,100,000.00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260,000.00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3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Retrocommissioning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5,000,000.00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 130,000.00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     90,000.00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 $       4,680,000.00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 $       100,000.00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1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72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latin typeface="Arial"/>
                        </a:rPr>
                        <a:t>TOTAL C&amp;I Programs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latin typeface="Arial"/>
                        </a:rPr>
                        <a:t> $ 259,266,116.25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latin typeface="Arial"/>
                        </a:rPr>
                        <a:t> $   3,797,362.45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latin typeface="Arial"/>
                        </a:rPr>
                        <a:t> $  1,575,000.00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latin typeface="Arial"/>
                        </a:rPr>
                        <a:t> $   2,184,031.60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dirty="0">
                          <a:latin typeface="Arial"/>
                        </a:rPr>
                        <a:t> $245,392,061.11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dirty="0">
                          <a:latin typeface="Arial"/>
                        </a:rPr>
                        <a:t> $ 6,317,661.09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8458200" cy="1143000"/>
          </a:xfrm>
        </p:spPr>
        <p:txBody>
          <a:bodyPr/>
          <a:lstStyle/>
          <a:p>
            <a:r>
              <a:rPr lang="en-US" dirty="0" smtClean="0"/>
              <a:t>2012 C&amp;I Programs Savings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95400" y="2362200"/>
          <a:ext cx="7467600" cy="3783888"/>
        </p:xfrm>
        <a:graphic>
          <a:graphicData uri="http://schemas.openxmlformats.org/drawingml/2006/table">
            <a:tbl>
              <a:tblPr/>
              <a:tblGrid>
                <a:gridCol w="1182624"/>
                <a:gridCol w="694386"/>
                <a:gridCol w="1269423"/>
                <a:gridCol w="954779"/>
                <a:gridCol w="835433"/>
                <a:gridCol w="650984"/>
                <a:gridCol w="650984"/>
                <a:gridCol w="642848"/>
                <a:gridCol w="586139"/>
              </a:tblGrid>
              <a:tr h="32802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2012 NJCEP - Commercial &amp; Industrial Projections - Participation, Savings, Avoided Emissions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72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Annual Savings Projections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2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 of Participants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Metric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Gas Savings (DTh)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Electric Savings (MWh)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Tons of CO2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Tons of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NOx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Tons of SO2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Lbs of Hg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3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New Construction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125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Completed Jobs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4,366 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13,925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2,783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5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11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Retrofit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2750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Completed Jobs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40,373 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212,961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118,817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219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505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14" marR="6714" marT="67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CHP &amp; Fuel Cell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Applications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557,598 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11,055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30,149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24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2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0.03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LGEAP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Completed Audits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n/a 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n/a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n/a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n/a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n/a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n/a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P4P EB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Approved Plans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71,947 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41,990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12,943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20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39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0.48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P4P NC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Approved Plans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3,150 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630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304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-  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1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Direct Install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1600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Completed Jobs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67,856 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51,034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10,754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16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31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0.37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Retrocommissioning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Completed Jobs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25,000 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7,500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2,786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4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6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0.08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LEUP</a:t>
                      </a:r>
                    </a:p>
                  </a:txBody>
                  <a:tcPr marL="6714" marR="6714" marT="6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Approved Plans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138,030 </a:t>
                      </a:r>
                    </a:p>
                  </a:txBody>
                  <a:tcPr marL="6714" marR="6714" marT="67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28,837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7,324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6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-  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 </a:t>
                      </a:r>
                    </a:p>
                  </a:txBody>
                  <a:tcPr marL="6714" marR="6714" marT="67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Direct Install</a:t>
            </a:r>
          </a:p>
          <a:p>
            <a:pPr lvl="1"/>
            <a:r>
              <a:rPr lang="en-US" sz="2000" b="1" dirty="0" smtClean="0"/>
              <a:t>Continue to focus on this under-served market sector</a:t>
            </a:r>
          </a:p>
          <a:p>
            <a:pPr lvl="1"/>
            <a:r>
              <a:rPr lang="en-US" sz="2000" b="1" dirty="0" smtClean="0"/>
              <a:t>Program changes for 2012 designed to improve delivery and cost-effectiveness</a:t>
            </a:r>
          </a:p>
          <a:p>
            <a:pPr lvl="2"/>
            <a:r>
              <a:rPr lang="en-US" sz="1600" b="1" dirty="0" smtClean="0"/>
              <a:t>Rebid installation contractor services. </a:t>
            </a:r>
          </a:p>
          <a:p>
            <a:pPr lvl="2"/>
            <a:r>
              <a:rPr lang="en-US" sz="1600" b="1" dirty="0" smtClean="0"/>
              <a:t>Energy Assessments conducted by Market Manager</a:t>
            </a:r>
          </a:p>
          <a:p>
            <a:pPr lvl="2"/>
            <a:r>
              <a:rPr lang="en-US" sz="1600" b="1" dirty="0" smtClean="0"/>
              <a:t>Increasing focus on local businesses</a:t>
            </a:r>
          </a:p>
          <a:p>
            <a:r>
              <a:rPr lang="en-US" sz="2400" b="1" dirty="0" smtClean="0"/>
              <a:t>Multifamily Financing Program</a:t>
            </a:r>
          </a:p>
          <a:p>
            <a:pPr lvl="1"/>
            <a:r>
              <a:rPr lang="en-US" sz="2000" b="1" dirty="0" smtClean="0"/>
              <a:t>Fill market gap for major customer segment</a:t>
            </a:r>
          </a:p>
          <a:p>
            <a:pPr lvl="1"/>
            <a:r>
              <a:rPr lang="en-US" sz="2000" b="1" dirty="0" smtClean="0"/>
              <a:t>Pay for Performance Program requirements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8229600" cy="3733800"/>
          </a:xfrm>
        </p:spPr>
        <p:txBody>
          <a:bodyPr/>
          <a:lstStyle/>
          <a:p>
            <a:r>
              <a:rPr lang="en-US" sz="2400" b="1" dirty="0" smtClean="0"/>
              <a:t>Pay for Performance</a:t>
            </a:r>
          </a:p>
          <a:p>
            <a:pPr lvl="1"/>
            <a:r>
              <a:rPr lang="en-US" sz="2000" b="1" dirty="0" smtClean="0"/>
              <a:t>Build upon increasing participating in program:</a:t>
            </a:r>
          </a:p>
          <a:p>
            <a:pPr lvl="2"/>
            <a:r>
              <a:rPr lang="en-US" sz="1600" b="1" dirty="0" smtClean="0"/>
              <a:t>$24 million worth of projects committed and under construction</a:t>
            </a:r>
          </a:p>
          <a:p>
            <a:pPr lvl="2"/>
            <a:r>
              <a:rPr lang="en-US" sz="1600" b="1" dirty="0" smtClean="0"/>
              <a:t>Additional $18.5 million in pending applications </a:t>
            </a:r>
          </a:p>
          <a:p>
            <a:r>
              <a:rPr lang="en-US" sz="2400" b="1" dirty="0" smtClean="0"/>
              <a:t>Large Energy Users Program</a:t>
            </a:r>
          </a:p>
          <a:p>
            <a:pPr lvl="1"/>
            <a:r>
              <a:rPr lang="en-US" sz="2000" b="1" dirty="0" smtClean="0"/>
              <a:t>Evaluate 2011 Pilot, adjust and expand</a:t>
            </a:r>
          </a:p>
          <a:p>
            <a:r>
              <a:rPr lang="en-US" sz="2400" b="1" dirty="0" smtClean="0"/>
              <a:t>Local Government Energy Audit Program</a:t>
            </a:r>
          </a:p>
          <a:p>
            <a:pPr lvl="1"/>
            <a:r>
              <a:rPr lang="en-US" sz="2000" b="1" dirty="0" smtClean="0"/>
              <a:t>Rebid audit delivery with audit firms under contract to Market Manager</a:t>
            </a:r>
          </a:p>
          <a:p>
            <a:pPr lvl="1"/>
            <a:r>
              <a:rPr lang="en-US" sz="2000" b="1" dirty="0" smtClean="0"/>
              <a:t>Modify audit scope to align with ESIP requirements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Combined Heat &amp; Power and Fuel Cells</a:t>
            </a:r>
          </a:p>
          <a:p>
            <a:pPr lvl="1"/>
            <a:r>
              <a:rPr lang="en-US" sz="2000" b="1" dirty="0" smtClean="0"/>
              <a:t>Stand-alone program in 2012</a:t>
            </a:r>
          </a:p>
          <a:p>
            <a:pPr lvl="1"/>
            <a:r>
              <a:rPr lang="en-US" sz="2000" b="1" dirty="0" smtClean="0"/>
              <a:t>Targeted at 1MW and smaller</a:t>
            </a:r>
          </a:p>
          <a:p>
            <a:pPr lvl="1"/>
            <a:r>
              <a:rPr lang="en-US" sz="2000" b="1" dirty="0" smtClean="0"/>
              <a:t>Leverage EDA funding</a:t>
            </a:r>
          </a:p>
          <a:p>
            <a:r>
              <a:rPr lang="en-US" sz="2400" b="1" dirty="0" smtClean="0"/>
              <a:t>Prescriptive and Custom Incentives</a:t>
            </a:r>
          </a:p>
          <a:p>
            <a:pPr lvl="1"/>
            <a:r>
              <a:rPr lang="en-US" sz="2000" b="1" dirty="0" smtClean="0"/>
              <a:t>Demand for equipment incentives continues to grow</a:t>
            </a:r>
          </a:p>
          <a:p>
            <a:r>
              <a:rPr lang="en-US" sz="2400" b="1" dirty="0" smtClean="0"/>
              <a:t>Retro-commissioning (RCX) Pilot</a:t>
            </a:r>
          </a:p>
          <a:p>
            <a:pPr lvl="1"/>
            <a:r>
              <a:rPr lang="en-US" sz="2000" b="1" dirty="0" smtClean="0"/>
              <a:t>Capture new area of energy savings</a:t>
            </a:r>
          </a:p>
          <a:p>
            <a:pPr lvl="1"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Designs\Capsules.pot</Template>
  <TotalTime>0</TotalTime>
  <Words>755</Words>
  <Application>Microsoft Office PowerPoint</Application>
  <PresentationFormat>On-screen Show (4:3)</PresentationFormat>
  <Paragraphs>301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Capsules</vt:lpstr>
      <vt:lpstr>C&amp;I Market Manager  Board Presentation 2012 Programs</vt:lpstr>
      <vt:lpstr>Performance to Date 2011</vt:lpstr>
      <vt:lpstr>2012 Proposed C&amp;I Budget</vt:lpstr>
      <vt:lpstr>2012 C&amp;I Programs Savings</vt:lpstr>
      <vt:lpstr>2012 Programs</vt:lpstr>
      <vt:lpstr>2012 Programs</vt:lpstr>
      <vt:lpstr>2012 Programs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2010-08-16T20:55:15Z</dcterms:created>
  <dcterms:modified xsi:type="dcterms:W3CDTF">2011-10-31T22:43:57Z</dcterms:modified>
</cp:coreProperties>
</file>